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16" r:id="rId3"/>
    <p:sldId id="328" r:id="rId4"/>
    <p:sldId id="329" r:id="rId5"/>
    <p:sldId id="319" r:id="rId6"/>
    <p:sldId id="277" r:id="rId7"/>
    <p:sldId id="317" r:id="rId8"/>
    <p:sldId id="318" r:id="rId9"/>
    <p:sldId id="322" r:id="rId10"/>
    <p:sldId id="261" r:id="rId11"/>
    <p:sldId id="345" r:id="rId12"/>
    <p:sldId id="344" r:id="rId13"/>
    <p:sldId id="330" r:id="rId14"/>
    <p:sldId id="346" r:id="rId15"/>
    <p:sldId id="296" r:id="rId16"/>
    <p:sldId id="297" r:id="rId17"/>
    <p:sldId id="323" r:id="rId18"/>
    <p:sldId id="298" r:id="rId19"/>
    <p:sldId id="282" r:id="rId20"/>
    <p:sldId id="347" r:id="rId21"/>
    <p:sldId id="327"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se, Laura B -FS" initials="HLB-" lastIdx="25" clrIdx="0">
    <p:extLst>
      <p:ext uri="{19B8F6BF-5375-455C-9EA6-DF929625EA0E}">
        <p15:presenceInfo xmlns:p15="http://schemas.microsoft.com/office/powerpoint/2012/main" userId="S-1-5-21-2443529608-3098792306-3041422421-278967" providerId="AD"/>
      </p:ext>
    </p:extLst>
  </p:cmAuthor>
  <p:cmAuthor id="2" name="Scheid, Steve -FS" initials="SS-" lastIdx="5" clrIdx="1">
    <p:extLst>
      <p:ext uri="{19B8F6BF-5375-455C-9EA6-DF929625EA0E}">
        <p15:presenceInfo xmlns:p15="http://schemas.microsoft.com/office/powerpoint/2012/main" userId="S-1-5-21-2443529608-3098792306-3041422421-267648" providerId="AD"/>
      </p:ext>
    </p:extLst>
  </p:cmAuthor>
  <p:cmAuthor id="3" name="Gilbert, Carrie - FS" initials="GC-F" lastIdx="13" clrIdx="2">
    <p:extLst>
      <p:ext uri="{19B8F6BF-5375-455C-9EA6-DF929625EA0E}">
        <p15:presenceInfo xmlns:p15="http://schemas.microsoft.com/office/powerpoint/2012/main" userId="S-1-5-21-2443529608-3098792306-3041422421-579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342"/>
    <a:srgbClr val="EB7F2E"/>
    <a:srgbClr val="AEBC46"/>
    <a:srgbClr val="E4E4E4"/>
    <a:srgbClr val="266A2E"/>
    <a:srgbClr val="1F3D0C"/>
    <a:srgbClr val="465D9D"/>
    <a:srgbClr val="AE9514"/>
    <a:srgbClr val="0A215E"/>
    <a:srgbClr val="AE7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238" autoAdjust="0"/>
  </p:normalViewPr>
  <p:slideViewPr>
    <p:cSldViewPr>
      <p:cViewPr varScale="1">
        <p:scale>
          <a:sx n="113" d="100"/>
          <a:sy n="113" d="100"/>
        </p:scale>
        <p:origin x="744" y="102"/>
      </p:cViewPr>
      <p:guideLst>
        <p:guide orient="horz" pos="2160"/>
        <p:guide pos="2880"/>
      </p:guideLst>
    </p:cSldViewPr>
  </p:slideViewPr>
  <p:outlineViewPr>
    <p:cViewPr>
      <p:scale>
        <a:sx n="33" d="100"/>
        <a:sy n="33" d="100"/>
      </p:scale>
      <p:origin x="0" y="-6912"/>
    </p:cViewPr>
  </p:outlineViewPr>
  <p:notesTextViewPr>
    <p:cViewPr>
      <p:scale>
        <a:sx n="100" d="100"/>
        <a:sy n="100" d="100"/>
      </p:scale>
      <p:origin x="0" y="0"/>
    </p:cViewPr>
  </p:notesTextViewPr>
  <p:notesViewPr>
    <p:cSldViewPr>
      <p:cViewPr varScale="1">
        <p:scale>
          <a:sx n="70" d="100"/>
          <a:sy n="70" d="100"/>
        </p:scale>
        <p:origin x="324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87AF69E2-DAA6-4C39-95A8-4BF67CCDD5D5}" type="datetimeFigureOut">
              <a:rPr lang="en-US" smtClean="0"/>
              <a:t>11/2/2018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0D68565A-2076-4CD5-B594-B6227DE37F41}" type="slidenum">
              <a:rPr lang="en-US" smtClean="0"/>
              <a:t>‹#›</a:t>
            </a:fld>
            <a:endParaRPr lang="en-US" dirty="0"/>
          </a:p>
        </p:txBody>
      </p:sp>
    </p:spTree>
    <p:extLst>
      <p:ext uri="{BB962C8B-B14F-4D97-AF65-F5344CB8AC3E}">
        <p14:creationId xmlns:p14="http://schemas.microsoft.com/office/powerpoint/2010/main" val="210064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a:t>
            </a:fld>
            <a:endParaRPr lang="en-US" dirty="0"/>
          </a:p>
        </p:txBody>
      </p:sp>
    </p:spTree>
    <p:extLst>
      <p:ext uri="{BB962C8B-B14F-4D97-AF65-F5344CB8AC3E}">
        <p14:creationId xmlns:p14="http://schemas.microsoft.com/office/powerpoint/2010/main" val="212523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we don’t’ know</a:t>
            </a:r>
            <a:r>
              <a:rPr lang="en-US" baseline="0" dirty="0" smtClean="0"/>
              <a:t> until they’ve been analyzed by specialists</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10</a:t>
            </a:fld>
            <a:endParaRPr lang="en-US" dirty="0"/>
          </a:p>
        </p:txBody>
      </p:sp>
    </p:spTree>
    <p:extLst>
      <p:ext uri="{BB962C8B-B14F-4D97-AF65-F5344CB8AC3E}">
        <p14:creationId xmlns:p14="http://schemas.microsoft.com/office/powerpoint/2010/main" val="265933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11</a:t>
            </a:fld>
            <a:endParaRPr lang="en-US" dirty="0"/>
          </a:p>
        </p:txBody>
      </p:sp>
    </p:spTree>
    <p:extLst>
      <p:ext uri="{BB962C8B-B14F-4D97-AF65-F5344CB8AC3E}">
        <p14:creationId xmlns:p14="http://schemas.microsoft.com/office/powerpoint/2010/main" val="262434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12</a:t>
            </a:fld>
            <a:endParaRPr lang="en-US" dirty="0"/>
          </a:p>
        </p:txBody>
      </p:sp>
    </p:spTree>
    <p:extLst>
      <p:ext uri="{BB962C8B-B14F-4D97-AF65-F5344CB8AC3E}">
        <p14:creationId xmlns:p14="http://schemas.microsoft.com/office/powerpoint/2010/main" val="13126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13</a:t>
            </a:fld>
            <a:endParaRPr lang="en-US" dirty="0"/>
          </a:p>
        </p:txBody>
      </p:sp>
    </p:spTree>
    <p:extLst>
      <p:ext uri="{BB962C8B-B14F-4D97-AF65-F5344CB8AC3E}">
        <p14:creationId xmlns:p14="http://schemas.microsoft.com/office/powerpoint/2010/main" val="411490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14</a:t>
            </a:fld>
            <a:endParaRPr lang="en-US" dirty="0"/>
          </a:p>
        </p:txBody>
      </p:sp>
    </p:spTree>
    <p:extLst>
      <p:ext uri="{BB962C8B-B14F-4D97-AF65-F5344CB8AC3E}">
        <p14:creationId xmlns:p14="http://schemas.microsoft.com/office/powerpoint/2010/main" val="202754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36 CFR PART 220—NATIONAL ENVIRONMENTAL POLICY ACT (NEPA) COMPLIANCE</a:t>
            </a:r>
          </a:p>
          <a:p>
            <a:pPr defTabSz="882762">
              <a:defRPr/>
            </a:pPr>
            <a:endParaRPr lang="en-US" b="1" dirty="0" smtClean="0">
              <a:effectLst/>
            </a:endParaRPr>
          </a:p>
          <a:p>
            <a:pPr defTabSz="882762">
              <a:defRPr/>
            </a:pPr>
            <a:r>
              <a:rPr lang="en-US" b="0" dirty="0" smtClean="0">
                <a:effectLst/>
              </a:rPr>
              <a:t>A</a:t>
            </a:r>
            <a:r>
              <a:rPr lang="en-US" b="0" baseline="0" dirty="0" smtClean="0">
                <a:effectLst/>
              </a:rPr>
              <a:t> CE may not be used if t</a:t>
            </a:r>
            <a:r>
              <a:rPr lang="en-US" dirty="0" smtClean="0"/>
              <a:t>here are extraordinary circumstances that indicate potential for significant effects to the natural and human environment.</a:t>
            </a:r>
          </a:p>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15</a:t>
            </a:fld>
            <a:endParaRPr lang="en-US" dirty="0"/>
          </a:p>
        </p:txBody>
      </p:sp>
    </p:spTree>
    <p:extLst>
      <p:ext uri="{BB962C8B-B14F-4D97-AF65-F5344CB8AC3E}">
        <p14:creationId xmlns:p14="http://schemas.microsoft.com/office/powerpoint/2010/main" val="35850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8565A-2076-4CD5-B594-B6227DE37F41}" type="slidenum">
              <a:rPr lang="en-US" smtClean="0"/>
              <a:t>16</a:t>
            </a:fld>
            <a:endParaRPr lang="en-US" dirty="0"/>
          </a:p>
        </p:txBody>
      </p:sp>
    </p:spTree>
    <p:extLst>
      <p:ext uri="{BB962C8B-B14F-4D97-AF65-F5344CB8AC3E}">
        <p14:creationId xmlns:p14="http://schemas.microsoft.com/office/powerpoint/2010/main" val="319158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17</a:t>
            </a:fld>
            <a:endParaRPr lang="en-US" dirty="0"/>
          </a:p>
        </p:txBody>
      </p:sp>
    </p:spTree>
    <p:extLst>
      <p:ext uri="{BB962C8B-B14F-4D97-AF65-F5344CB8AC3E}">
        <p14:creationId xmlns:p14="http://schemas.microsoft.com/office/powerpoint/2010/main" val="10029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a:t>
            </a:r>
            <a:r>
              <a:rPr lang="en-US" baseline="0" dirty="0" smtClean="0"/>
              <a:t> this clarification, the agency was being challenged on its use of CE’s if one of the resource conditions was simply present and pressed the need for either an EA or EIS.  This prompted the need for revision.  As part of the notice and comment process, many entities voiced concern, especially as they did not want to see expanded use of CE’s.    The agency responded to these comments in the Federal Register.  Emphasis was placed that if there was uncertainty about effects on a resource condition, then use of a CE would not be appropriate.  Moreover, it was stressed that the revision does not change the assumptions upon which the categories of actions listed in that they are appropriate to use because experience has demonstrated they have no individually or cumulatively significant environmental impact.</a:t>
            </a:r>
          </a:p>
          <a:p>
            <a:endParaRPr lang="en-US" baseline="0" dirty="0" smtClean="0"/>
          </a:p>
          <a:p>
            <a:r>
              <a:rPr lang="en-US" baseline="0" dirty="0" smtClean="0"/>
              <a:t>Moreover, scoping of the proposed action is required for all actions, regardless if they are able to be categorically excluded.  If there is uncertainty regarding effects, then use of a CE would not be appropriate.  </a:t>
            </a:r>
            <a:endParaRPr lang="en-US" dirty="0" smtClean="0"/>
          </a:p>
        </p:txBody>
      </p:sp>
      <p:sp>
        <p:nvSpPr>
          <p:cNvPr id="4" name="Slide Number Placeholder 3"/>
          <p:cNvSpPr>
            <a:spLocks noGrp="1"/>
          </p:cNvSpPr>
          <p:nvPr>
            <p:ph type="sldNum" sz="quarter" idx="10"/>
          </p:nvPr>
        </p:nvSpPr>
        <p:spPr/>
        <p:txBody>
          <a:bodyPr/>
          <a:lstStyle/>
          <a:p>
            <a:fld id="{0D68565A-2076-4CD5-B594-B6227DE37F41}" type="slidenum">
              <a:rPr lang="en-US" smtClean="0"/>
              <a:t>18</a:t>
            </a:fld>
            <a:endParaRPr lang="en-US" dirty="0"/>
          </a:p>
        </p:txBody>
      </p:sp>
    </p:spTree>
    <p:extLst>
      <p:ext uri="{BB962C8B-B14F-4D97-AF65-F5344CB8AC3E}">
        <p14:creationId xmlns:p14="http://schemas.microsoft.com/office/powerpoint/2010/main" val="119794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Continuing slides will focus on purpose/need and proposed action for special uses.  No further discussion on the various steps in the NEPA process will be pursued. </a:t>
            </a:r>
          </a:p>
          <a:p>
            <a:endParaRPr lang="en-US" dirty="0"/>
          </a:p>
          <a:p>
            <a:r>
              <a:rPr lang="en-US" dirty="0"/>
              <a:t>NEPA Triangle – Mobius ribbon for triangle; steps moved to inside triangle tape; all fonts changed to Arial</a:t>
            </a:r>
          </a:p>
        </p:txBody>
      </p:sp>
      <p:sp>
        <p:nvSpPr>
          <p:cNvPr id="4" name="Slide Number Placeholder 3"/>
          <p:cNvSpPr>
            <a:spLocks noGrp="1"/>
          </p:cNvSpPr>
          <p:nvPr>
            <p:ph type="sldNum" sz="quarter" idx="10"/>
          </p:nvPr>
        </p:nvSpPr>
        <p:spPr/>
        <p:txBody>
          <a:bodyPr/>
          <a:lstStyle/>
          <a:p>
            <a:fld id="{0D68565A-2076-4CD5-B594-B6227DE37F41}" type="slidenum">
              <a:rPr lang="en-US" smtClean="0"/>
              <a:t>19</a:t>
            </a:fld>
            <a:endParaRPr lang="en-US" dirty="0"/>
          </a:p>
        </p:txBody>
      </p:sp>
    </p:spTree>
    <p:extLst>
      <p:ext uri="{BB962C8B-B14F-4D97-AF65-F5344CB8AC3E}">
        <p14:creationId xmlns:p14="http://schemas.microsoft.com/office/powerpoint/2010/main" val="66716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talk to you about the requirements that must be met for building, maintaining,</a:t>
            </a:r>
            <a:r>
              <a:rPr lang="en-US" baseline="0" dirty="0" smtClean="0"/>
              <a:t> relocating existing National Forest System Trails or incorporating social trails, ad hoc trails, into the National Forest Trail System.  </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2</a:t>
            </a:fld>
            <a:endParaRPr lang="en-US" dirty="0"/>
          </a:p>
        </p:txBody>
      </p:sp>
    </p:spTree>
    <p:extLst>
      <p:ext uri="{BB962C8B-B14F-4D97-AF65-F5344CB8AC3E}">
        <p14:creationId xmlns:p14="http://schemas.microsoft.com/office/powerpoint/2010/main" val="222719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8565A-2076-4CD5-B594-B6227DE37F41}" type="slidenum">
              <a:rPr lang="en-US" smtClean="0"/>
              <a:t>20</a:t>
            </a:fld>
            <a:endParaRPr lang="en-US" dirty="0"/>
          </a:p>
        </p:txBody>
      </p:sp>
    </p:spTree>
    <p:extLst>
      <p:ext uri="{BB962C8B-B14F-4D97-AF65-F5344CB8AC3E}">
        <p14:creationId xmlns:p14="http://schemas.microsoft.com/office/powerpoint/2010/main" val="291563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8565A-2076-4CD5-B594-B6227DE37F41}" type="slidenum">
              <a:rPr lang="en-US" smtClean="0"/>
              <a:t>21</a:t>
            </a:fld>
            <a:endParaRPr lang="en-US" dirty="0"/>
          </a:p>
        </p:txBody>
      </p:sp>
    </p:spTree>
    <p:extLst>
      <p:ext uri="{BB962C8B-B14F-4D97-AF65-F5344CB8AC3E}">
        <p14:creationId xmlns:p14="http://schemas.microsoft.com/office/powerpoint/2010/main" val="69875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622300"/>
            <a:ext cx="4027488" cy="3019425"/>
          </a:xfrm>
        </p:spPr>
      </p:sp>
      <p:sp>
        <p:nvSpPr>
          <p:cNvPr id="3" name="Notes Placeholder 2"/>
          <p:cNvSpPr>
            <a:spLocks noGrp="1"/>
          </p:cNvSpPr>
          <p:nvPr>
            <p:ph type="body" idx="1"/>
          </p:nvPr>
        </p:nvSpPr>
        <p:spPr>
          <a:xfrm>
            <a:off x="632049" y="3699889"/>
            <a:ext cx="5872044" cy="5112547"/>
          </a:xfrm>
        </p:spPr>
        <p:txBody>
          <a:bodyPr/>
          <a:lstStyle/>
          <a:p>
            <a:pPr defTabSz="914356">
              <a:spcAft>
                <a:spcPts val="1214"/>
              </a:spcAft>
              <a:defRPr/>
            </a:pPr>
            <a:r>
              <a:rPr lang="en-US" sz="1100" i="1" dirty="0" smtClean="0"/>
              <a:t>(Speaker Notes)</a:t>
            </a:r>
            <a:endParaRPr lang="en-US" sz="1400" dirty="0"/>
          </a:p>
        </p:txBody>
      </p:sp>
      <p:sp>
        <p:nvSpPr>
          <p:cNvPr id="4" name="Slide Number Placeholder 3"/>
          <p:cNvSpPr>
            <a:spLocks noGrp="1"/>
          </p:cNvSpPr>
          <p:nvPr>
            <p:ph type="sldNum" sz="quarter" idx="10"/>
          </p:nvPr>
        </p:nvSpPr>
        <p:spPr/>
        <p:txBody>
          <a:bodyPr/>
          <a:lstStyle/>
          <a:p>
            <a:fld id="{832FEB61-E00A-4008-AEA4-C18068D7C715}" type="slidenum">
              <a:rPr lang="en-US" smtClean="0"/>
              <a:t>22</a:t>
            </a:fld>
            <a:endParaRPr lang="en-US"/>
          </a:p>
        </p:txBody>
      </p:sp>
    </p:spTree>
    <p:extLst>
      <p:ext uri="{BB962C8B-B14F-4D97-AF65-F5344CB8AC3E}">
        <p14:creationId xmlns:p14="http://schemas.microsoft.com/office/powerpoint/2010/main" val="1406376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860425"/>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spcAft>
                <a:spcPts val="607"/>
              </a:spcAft>
              <a:defRPr/>
            </a:pPr>
            <a:r>
              <a:rPr lang="en-US" sz="1100" i="1" dirty="0"/>
              <a:t>Speaker </a:t>
            </a:r>
            <a:r>
              <a:rPr lang="en-US" sz="1100" i="1" dirty="0" smtClean="0"/>
              <a:t>Notes:</a:t>
            </a:r>
            <a:endParaRPr lang="en-US" sz="1100" i="1" dirty="0"/>
          </a:p>
          <a:p>
            <a:pPr>
              <a:spcAft>
                <a:spcPts val="607"/>
              </a:spcAft>
            </a:pPr>
            <a:r>
              <a:rPr lang="en-US" b="1" dirty="0"/>
              <a:t>National Forest System Trails: World Class System of Trails</a:t>
            </a:r>
          </a:p>
          <a:p>
            <a:pPr>
              <a:spcAft>
                <a:spcPts val="607"/>
              </a:spcAft>
            </a:pPr>
            <a:r>
              <a:rPr lang="en-US" b="1" dirty="0"/>
              <a:t>To provide some context…</a:t>
            </a:r>
          </a:p>
          <a:p>
            <a:pPr marL="223271" indent="-223271">
              <a:spcAft>
                <a:spcPts val="574"/>
              </a:spcAft>
              <a:buFont typeface="Arial" panose="020B0604020202020204" pitchFamily="34" charset="0"/>
              <a:buChar char="•"/>
            </a:pPr>
            <a:r>
              <a:rPr lang="en-US" b="1" dirty="0"/>
              <a:t>Total: </a:t>
            </a:r>
            <a:r>
              <a:rPr lang="en-US" dirty="0"/>
              <a:t>158,000 miles (largest managed system of trails in the US)</a:t>
            </a:r>
          </a:p>
          <a:p>
            <a:pPr marL="437428"/>
            <a:r>
              <a:rPr lang="en-US" dirty="0"/>
              <a:t>Includes:</a:t>
            </a:r>
          </a:p>
          <a:p>
            <a:pPr marL="635807" lvl="1" indent="-173402">
              <a:buFont typeface="Arial" panose="020B0604020202020204" pitchFamily="34" charset="0"/>
              <a:buChar char="•"/>
            </a:pPr>
            <a:r>
              <a:rPr lang="en-US" dirty="0"/>
              <a:t>Motorized &amp; non-motorized</a:t>
            </a:r>
          </a:p>
          <a:p>
            <a:pPr marL="635807" lvl="1" indent="-173402">
              <a:spcAft>
                <a:spcPts val="607"/>
              </a:spcAft>
              <a:buFont typeface="Arial" panose="020B0604020202020204" pitchFamily="34" charset="0"/>
              <a:buChar char="•"/>
            </a:pPr>
            <a:r>
              <a:rPr lang="en-US" dirty="0"/>
              <a:t>Standard/Terra, Snow &amp; Water Trails</a:t>
            </a:r>
          </a:p>
          <a:p>
            <a:pPr marL="173402" indent="-173402">
              <a:spcAft>
                <a:spcPts val="607"/>
              </a:spcAft>
              <a:buFont typeface="Arial" panose="020B0604020202020204" pitchFamily="34" charset="0"/>
              <a:buChar char="•"/>
            </a:pPr>
            <a:r>
              <a:rPr lang="en-US" b="1" dirty="0"/>
              <a:t>Wilderness: </a:t>
            </a:r>
            <a:r>
              <a:rPr lang="en-US" dirty="0"/>
              <a:t>32,000 miles (20%)</a:t>
            </a:r>
          </a:p>
          <a:p>
            <a:pPr marL="173402" indent="-173402">
              <a:spcAft>
                <a:spcPts val="607"/>
              </a:spcAft>
              <a:buFont typeface="Arial" panose="020B0604020202020204" pitchFamily="34" charset="0"/>
              <a:buChar char="•"/>
            </a:pPr>
            <a:r>
              <a:rPr lang="en-US" b="1" dirty="0"/>
              <a:t>National Scenic, Historic &amp; Recreation Trails: </a:t>
            </a:r>
            <a:r>
              <a:rPr lang="en-US" dirty="0"/>
              <a:t>10,000+ miles</a:t>
            </a:r>
          </a:p>
          <a:p>
            <a:pPr marL="173402" indent="-173402" defTabSz="924809">
              <a:buFont typeface="Arial" panose="020B0604020202020204" pitchFamily="34" charset="0"/>
              <a:buChar char="•"/>
            </a:pPr>
            <a:r>
              <a:rPr lang="en-US" b="1" dirty="0"/>
              <a:t>84 million people: </a:t>
            </a:r>
            <a:r>
              <a:rPr lang="en-US" dirty="0"/>
              <a:t>annually recreate on National Forest System trails</a:t>
            </a:r>
          </a:p>
          <a:p>
            <a:pPr>
              <a:spcBef>
                <a:spcPts val="627"/>
              </a:spcBef>
              <a:spcAft>
                <a:spcPts val="607"/>
              </a:spcAft>
            </a:pPr>
            <a:r>
              <a:rPr lang="en-US" b="1" dirty="0"/>
              <a:t>Economic Contribution of Recreation on National Forests &amp; Grasslands:</a:t>
            </a:r>
          </a:p>
          <a:p>
            <a:pPr marL="225414" indent="-225414">
              <a:spcAft>
                <a:spcPts val="607"/>
              </a:spcAft>
              <a:buFont typeface="Arial" panose="020B0604020202020204" pitchFamily="34" charset="0"/>
              <a:buChar char="•"/>
            </a:pPr>
            <a:r>
              <a:rPr lang="en-US" dirty="0"/>
              <a:t>143,000 jobs annually supported by recreation &amp; tourism spending</a:t>
            </a:r>
          </a:p>
          <a:p>
            <a:pPr marL="225414" indent="-225414">
              <a:buFont typeface="Arial" panose="020B0604020202020204" pitchFamily="34" charset="0"/>
              <a:buChar char="•"/>
            </a:pPr>
            <a:r>
              <a:rPr lang="en-US" dirty="0"/>
              <a:t>&gt; $9 billion in annual visitor spending</a:t>
            </a:r>
          </a:p>
        </p:txBody>
      </p:sp>
      <p:sp>
        <p:nvSpPr>
          <p:cNvPr id="4" name="Slide Number Placeholder 3"/>
          <p:cNvSpPr>
            <a:spLocks noGrp="1"/>
          </p:cNvSpPr>
          <p:nvPr>
            <p:ph type="sldNum" sz="quarter" idx="10"/>
          </p:nvPr>
        </p:nvSpPr>
        <p:spPr/>
        <p:txBody>
          <a:bodyPr/>
          <a:lstStyle/>
          <a:p>
            <a:fld id="{832FEB61-E00A-4008-AEA4-C18068D7C715}" type="slidenum">
              <a:rPr lang="en-US" smtClean="0"/>
              <a:t>23</a:t>
            </a:fld>
            <a:endParaRPr lang="en-US"/>
          </a:p>
        </p:txBody>
      </p:sp>
    </p:spTree>
    <p:extLst>
      <p:ext uri="{BB962C8B-B14F-4D97-AF65-F5344CB8AC3E}">
        <p14:creationId xmlns:p14="http://schemas.microsoft.com/office/powerpoint/2010/main" val="3185485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725488"/>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spcAft>
                <a:spcPts val="607"/>
              </a:spcAft>
              <a:defRPr/>
            </a:pPr>
            <a:r>
              <a:rPr lang="en-US" sz="1100" i="1" dirty="0"/>
              <a:t>Speaker </a:t>
            </a:r>
            <a:r>
              <a:rPr lang="en-US" sz="1100" i="1" dirty="0" smtClean="0"/>
              <a:t>Notes:</a:t>
            </a:r>
            <a:endParaRPr lang="en-US" sz="1100" i="1" dirty="0"/>
          </a:p>
          <a:p>
            <a:pPr>
              <a:spcBef>
                <a:spcPts val="627"/>
              </a:spcBef>
              <a:spcAft>
                <a:spcPts val="607"/>
              </a:spcAft>
            </a:pPr>
            <a:r>
              <a:rPr lang="en-US" b="1" i="1" dirty="0"/>
              <a:t>Trails Connect!</a:t>
            </a:r>
          </a:p>
          <a:p>
            <a:pPr>
              <a:spcAft>
                <a:spcPts val="607"/>
              </a:spcAft>
            </a:pPr>
            <a:r>
              <a:rPr lang="en-US" dirty="0"/>
              <a:t>From backyards and urban areas…</a:t>
            </a:r>
          </a:p>
          <a:p>
            <a:pPr>
              <a:spcAft>
                <a:spcPts val="1148"/>
              </a:spcAft>
            </a:pPr>
            <a:r>
              <a:rPr lang="en-US" dirty="0"/>
              <a:t>	…to remote and wild places…</a:t>
            </a:r>
          </a:p>
          <a:p>
            <a:pPr marL="218713"/>
            <a:r>
              <a:rPr lang="en-US" dirty="0"/>
              <a:t>“</a:t>
            </a:r>
            <a:r>
              <a:rPr lang="en-US" i="1" dirty="0"/>
              <a:t>Trails Connect— people with each other, with themselves, with their community, with their heritage, with their future, and with their public lands.”</a:t>
            </a:r>
          </a:p>
          <a:p>
            <a:pPr>
              <a:spcAft>
                <a:spcPts val="607"/>
              </a:spcAft>
            </a:pPr>
            <a:endParaRPr lang="en-US" dirty="0"/>
          </a:p>
        </p:txBody>
      </p:sp>
      <p:sp>
        <p:nvSpPr>
          <p:cNvPr id="4" name="Slide Number Placeholder 3"/>
          <p:cNvSpPr>
            <a:spLocks noGrp="1"/>
          </p:cNvSpPr>
          <p:nvPr>
            <p:ph type="sldNum" sz="quarter" idx="10"/>
          </p:nvPr>
        </p:nvSpPr>
        <p:spPr/>
        <p:txBody>
          <a:bodyPr/>
          <a:lstStyle/>
          <a:p>
            <a:fld id="{832FEB61-E00A-4008-AEA4-C18068D7C715}" type="slidenum">
              <a:rPr lang="en-US" smtClean="0"/>
              <a:t>24</a:t>
            </a:fld>
            <a:endParaRPr lang="en-US"/>
          </a:p>
        </p:txBody>
      </p:sp>
    </p:spTree>
    <p:extLst>
      <p:ext uri="{BB962C8B-B14F-4D97-AF65-F5344CB8AC3E}">
        <p14:creationId xmlns:p14="http://schemas.microsoft.com/office/powerpoint/2010/main" val="44641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725488"/>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spcAft>
                <a:spcPts val="1200"/>
              </a:spcAft>
              <a:defRPr/>
            </a:pPr>
            <a:r>
              <a:rPr lang="en-US" sz="1100" i="1" dirty="0"/>
              <a:t>Speaker </a:t>
            </a:r>
            <a:r>
              <a:rPr lang="en-US" sz="1100" i="1" dirty="0" smtClean="0"/>
              <a:t>Notes:</a:t>
            </a:r>
            <a:endParaRPr lang="en-US" sz="1100" i="1" dirty="0"/>
          </a:p>
          <a:p>
            <a:pPr>
              <a:spcAft>
                <a:spcPts val="1200"/>
              </a:spcAft>
            </a:pPr>
            <a:r>
              <a:rPr lang="en-US" b="1" dirty="0"/>
              <a:t>2018… Trails Connect! …a convergence of opportunity</a:t>
            </a:r>
          </a:p>
          <a:p>
            <a:pPr marL="228588" indent="-222239">
              <a:spcAft>
                <a:spcPts val="574"/>
              </a:spcAft>
              <a:buFont typeface="+mj-lt"/>
              <a:buAutoNum type="arabicPeriod"/>
            </a:pPr>
            <a:r>
              <a:rPr lang="en-US" dirty="0"/>
              <a:t>National Trail Strategy</a:t>
            </a:r>
          </a:p>
          <a:p>
            <a:pPr marL="228588" indent="-222239">
              <a:spcAft>
                <a:spcPts val="574"/>
              </a:spcAft>
              <a:buFont typeface="+mj-lt"/>
              <a:buAutoNum type="arabicPeriod"/>
            </a:pPr>
            <a:r>
              <a:rPr lang="en-US" dirty="0"/>
              <a:t>Trails Stewardship Act</a:t>
            </a:r>
          </a:p>
          <a:p>
            <a:pPr marL="228588" indent="-222239">
              <a:spcAft>
                <a:spcPts val="1200"/>
              </a:spcAft>
              <a:buFont typeface="+mj-lt"/>
              <a:buAutoNum type="arabicPeriod"/>
            </a:pPr>
            <a:r>
              <a:rPr lang="en-US" dirty="0"/>
              <a:t>50</a:t>
            </a:r>
            <a:r>
              <a:rPr lang="en-US" baseline="30000" dirty="0"/>
              <a:t>th</a:t>
            </a:r>
            <a:r>
              <a:rPr lang="en-US" dirty="0"/>
              <a:t> Anniversary of the National Trails System Act in 2018</a:t>
            </a:r>
          </a:p>
          <a:p>
            <a:pPr>
              <a:spcAft>
                <a:spcPts val="574"/>
              </a:spcAft>
            </a:pPr>
            <a:endParaRPr lang="en-US" b="1" dirty="0"/>
          </a:p>
        </p:txBody>
      </p:sp>
      <p:sp>
        <p:nvSpPr>
          <p:cNvPr id="4" name="Slide Number Placeholder 3"/>
          <p:cNvSpPr>
            <a:spLocks noGrp="1"/>
          </p:cNvSpPr>
          <p:nvPr>
            <p:ph type="sldNum" sz="quarter" idx="10"/>
          </p:nvPr>
        </p:nvSpPr>
        <p:spPr/>
        <p:txBody>
          <a:bodyPr/>
          <a:lstStyle/>
          <a:p>
            <a:fld id="{832FEB61-E00A-4008-AEA4-C18068D7C715}" type="slidenum">
              <a:rPr lang="en-US" smtClean="0"/>
              <a:t>25</a:t>
            </a:fld>
            <a:endParaRPr lang="en-US"/>
          </a:p>
        </p:txBody>
      </p:sp>
    </p:spTree>
    <p:extLst>
      <p:ext uri="{BB962C8B-B14F-4D97-AF65-F5344CB8AC3E}">
        <p14:creationId xmlns:p14="http://schemas.microsoft.com/office/powerpoint/2010/main" val="2436832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481013"/>
            <a:ext cx="2466975" cy="1851025"/>
          </a:xfrm>
        </p:spPr>
      </p:sp>
      <p:sp>
        <p:nvSpPr>
          <p:cNvPr id="3" name="Notes Placeholder 2"/>
          <p:cNvSpPr>
            <a:spLocks noGrp="1"/>
          </p:cNvSpPr>
          <p:nvPr>
            <p:ph type="body" idx="1"/>
          </p:nvPr>
        </p:nvSpPr>
        <p:spPr>
          <a:xfrm>
            <a:off x="419101" y="2476500"/>
            <a:ext cx="6141187" cy="6476431"/>
          </a:xfrm>
        </p:spPr>
        <p:txBody>
          <a:bodyPr/>
          <a:lstStyle/>
          <a:p>
            <a:pPr defTabSz="914356">
              <a:spcAft>
                <a:spcPts val="600"/>
              </a:spcAft>
              <a:defRPr/>
            </a:pPr>
            <a:r>
              <a:rPr lang="en-US" sz="1100" i="1" dirty="0"/>
              <a:t>Speaker </a:t>
            </a:r>
            <a:r>
              <a:rPr lang="en-US" sz="1100" i="1" dirty="0" smtClean="0"/>
              <a:t>Notes:</a:t>
            </a:r>
            <a:endParaRPr lang="en-US" sz="1100" i="1" dirty="0"/>
          </a:p>
          <a:p>
            <a:pPr>
              <a:spcBef>
                <a:spcPts val="1254"/>
              </a:spcBef>
              <a:spcAft>
                <a:spcPts val="600"/>
              </a:spcAft>
            </a:pPr>
            <a:r>
              <a:rPr lang="en-US" b="1" u="sng" dirty="0"/>
              <a:t>1st </a:t>
            </a:r>
            <a:r>
              <a:rPr lang="en-US" b="1" i="1" u="sng" dirty="0"/>
              <a:t>Trails</a:t>
            </a:r>
            <a:r>
              <a:rPr lang="en-US" b="1" i="1" u="sng" baseline="0" dirty="0"/>
              <a:t> Connect!</a:t>
            </a:r>
            <a:r>
              <a:rPr lang="en-US" b="1" u="sng" dirty="0"/>
              <a:t> Component</a:t>
            </a:r>
            <a:r>
              <a:rPr lang="en-US" b="1" dirty="0"/>
              <a:t>:</a:t>
            </a:r>
          </a:p>
          <a:p>
            <a:pPr>
              <a:spcBef>
                <a:spcPts val="1254"/>
              </a:spcBef>
              <a:spcAft>
                <a:spcPts val="600"/>
              </a:spcAft>
            </a:pPr>
            <a:r>
              <a:rPr lang="en-US" b="1" dirty="0"/>
              <a:t>50</a:t>
            </a:r>
            <a:r>
              <a:rPr lang="en-US" b="1" baseline="30000" dirty="0"/>
              <a:t>th</a:t>
            </a:r>
            <a:r>
              <a:rPr lang="en-US" b="1" dirty="0"/>
              <a:t> Anniversary of the National Trails System Act in 2018: </a:t>
            </a:r>
            <a:endParaRPr lang="en-US" dirty="0">
              <a:solidFill>
                <a:schemeClr val="accent6">
                  <a:lumMod val="75000"/>
                </a:schemeClr>
              </a:solidFill>
            </a:endParaRPr>
          </a:p>
          <a:p>
            <a:pPr marL="233352" indent="-233352">
              <a:spcAft>
                <a:spcPts val="600"/>
              </a:spcAft>
              <a:buFont typeface="Arial" panose="020B0604020202020204" pitchFamily="34" charset="0"/>
              <a:buChar char="•"/>
            </a:pPr>
            <a:r>
              <a:rPr lang="en-US" b="1" dirty="0"/>
              <a:t>Passed on Oct. 2, 1968  </a:t>
            </a:r>
            <a:r>
              <a:rPr lang="en-US" dirty="0"/>
              <a:t>(same date the Wild &amp; Scenic Rivers Act was passed)</a:t>
            </a:r>
          </a:p>
          <a:p>
            <a:pPr marL="233352" indent="-233352">
              <a:spcAft>
                <a:spcPts val="600"/>
              </a:spcAft>
              <a:buFont typeface="Arial" panose="020B0604020202020204" pitchFamily="34" charset="0"/>
              <a:buChar char="•"/>
            </a:pPr>
            <a:r>
              <a:rPr lang="en-US" b="1" dirty="0"/>
              <a:t>Launched national system of congressionally designated trails </a:t>
            </a:r>
            <a:r>
              <a:rPr lang="en-US" dirty="0"/>
              <a:t>(i.e. Pacific Crest, Appalachian, Continental Divide Trails)</a:t>
            </a:r>
            <a:endParaRPr lang="en-US" b="1" dirty="0"/>
          </a:p>
          <a:p>
            <a:pPr marL="233352" indent="-233352">
              <a:spcAft>
                <a:spcPts val="600"/>
              </a:spcAft>
              <a:buFont typeface="Arial" panose="020B0604020202020204" pitchFamily="34" charset="0"/>
              <a:buChar char="•"/>
            </a:pPr>
            <a:r>
              <a:rPr lang="en-US" b="1" dirty="0"/>
              <a:t>2018 Focus:</a:t>
            </a:r>
          </a:p>
          <a:p>
            <a:pPr marL="463528" indent="-231763">
              <a:spcAft>
                <a:spcPts val="600"/>
              </a:spcAft>
              <a:buFont typeface="+mj-lt"/>
              <a:buAutoNum type="alphaUcPeriod"/>
            </a:pPr>
            <a:r>
              <a:rPr lang="en-US" dirty="0"/>
              <a:t>Multi-partner / Interagency </a:t>
            </a:r>
          </a:p>
          <a:p>
            <a:pPr marL="463528" indent="-231763">
              <a:spcAft>
                <a:spcPts val="600"/>
              </a:spcAft>
              <a:buFont typeface="+mj-lt"/>
              <a:buAutoNum type="alphaUcPeriod"/>
            </a:pPr>
            <a:r>
              <a:rPr lang="en-US" dirty="0"/>
              <a:t>Grassroots momentum</a:t>
            </a:r>
          </a:p>
          <a:p>
            <a:pPr marL="463528" indent="-231763">
              <a:spcAft>
                <a:spcPts val="600"/>
              </a:spcAft>
              <a:buFont typeface="+mj-lt"/>
              <a:buAutoNum type="alphaUcPeriod"/>
            </a:pPr>
            <a:r>
              <a:rPr lang="en-US" dirty="0"/>
              <a:t>Associated events throughout 2018</a:t>
            </a:r>
          </a:p>
        </p:txBody>
      </p:sp>
      <p:sp>
        <p:nvSpPr>
          <p:cNvPr id="4" name="Slide Number Placeholder 3"/>
          <p:cNvSpPr>
            <a:spLocks noGrp="1"/>
          </p:cNvSpPr>
          <p:nvPr>
            <p:ph type="sldNum" sz="quarter" idx="10"/>
          </p:nvPr>
        </p:nvSpPr>
        <p:spPr/>
        <p:txBody>
          <a:bodyPr/>
          <a:lstStyle/>
          <a:p>
            <a:fld id="{832FEB61-E00A-4008-AEA4-C18068D7C715}" type="slidenum">
              <a:rPr lang="en-US" smtClean="0"/>
              <a:t>26</a:t>
            </a:fld>
            <a:endParaRPr lang="en-US"/>
          </a:p>
        </p:txBody>
      </p:sp>
    </p:spTree>
    <p:extLst>
      <p:ext uri="{BB962C8B-B14F-4D97-AF65-F5344CB8AC3E}">
        <p14:creationId xmlns:p14="http://schemas.microsoft.com/office/powerpoint/2010/main" val="4009672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711200"/>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defRPr/>
            </a:pPr>
            <a:r>
              <a:rPr lang="en-US" sz="1100" i="1" dirty="0"/>
              <a:t>Speaker </a:t>
            </a:r>
            <a:r>
              <a:rPr lang="en-US" sz="1100" i="1" dirty="0" smtClean="0"/>
              <a:t>Notes:</a:t>
            </a:r>
            <a:endParaRPr lang="en-US" sz="1100" i="1" dirty="0"/>
          </a:p>
          <a:p>
            <a:endParaRPr lang="en-US" b="1" dirty="0"/>
          </a:p>
          <a:p>
            <a:r>
              <a:rPr lang="en-US" b="1" dirty="0"/>
              <a:t>A Need for Change</a:t>
            </a:r>
          </a:p>
          <a:p>
            <a:endParaRPr lang="en-US" b="1" dirty="0"/>
          </a:p>
          <a:p>
            <a:pPr defTabSz="924809"/>
            <a:r>
              <a:rPr lang="en-US" b="1" dirty="0"/>
              <a:t>2013 GAO Trail Maintenance Report:</a:t>
            </a:r>
          </a:p>
          <a:p>
            <a:endParaRPr lang="en-US" b="1" dirty="0"/>
          </a:p>
          <a:p>
            <a:pPr>
              <a:spcAft>
                <a:spcPts val="607"/>
              </a:spcAft>
            </a:pPr>
            <a:r>
              <a:rPr lang="en-US" i="1" dirty="0"/>
              <a:t>“The Forest Service has more miles of trail than it has been able to maintain…”</a:t>
            </a:r>
          </a:p>
          <a:p>
            <a:pPr marL="239977" indent="-239977">
              <a:spcAft>
                <a:spcPts val="607"/>
              </a:spcAft>
              <a:buFont typeface="Arial" panose="020B0604020202020204" pitchFamily="34" charset="0"/>
              <a:buChar char="•"/>
            </a:pPr>
            <a:r>
              <a:rPr lang="en-US" dirty="0"/>
              <a:t>Miles meeting standard: </a:t>
            </a:r>
            <a:r>
              <a:rPr lang="en-US" dirty="0">
                <a:solidFill>
                  <a:schemeClr val="accent6">
                    <a:lumMod val="75000"/>
                  </a:schemeClr>
                </a:solidFill>
              </a:rPr>
              <a:t>25%</a:t>
            </a:r>
            <a:r>
              <a:rPr lang="en-US" dirty="0"/>
              <a:t> </a:t>
            </a:r>
          </a:p>
          <a:p>
            <a:pPr marL="443504" indent="-239977">
              <a:spcAft>
                <a:spcPts val="607"/>
              </a:spcAft>
              <a:buFont typeface="Arial" panose="020B0604020202020204" pitchFamily="34" charset="0"/>
              <a:buChar char="•"/>
            </a:pPr>
            <a:r>
              <a:rPr lang="en-US" dirty="0"/>
              <a:t>All miles:  </a:t>
            </a:r>
            <a:r>
              <a:rPr lang="en-US" dirty="0">
                <a:solidFill>
                  <a:schemeClr val="accent6">
                    <a:lumMod val="75000"/>
                  </a:schemeClr>
                </a:solidFill>
              </a:rPr>
              <a:t>37,000</a:t>
            </a:r>
          </a:p>
          <a:p>
            <a:pPr marL="443504" indent="-239977">
              <a:spcAft>
                <a:spcPts val="607"/>
              </a:spcAft>
              <a:buFont typeface="Arial" panose="020B0604020202020204" pitchFamily="34" charset="0"/>
              <a:buChar char="•"/>
            </a:pPr>
            <a:r>
              <a:rPr lang="en-US" dirty="0"/>
              <a:t>Wilderness miles</a:t>
            </a:r>
            <a:r>
              <a:rPr lang="en-US" dirty="0">
                <a:solidFill>
                  <a:schemeClr val="accent5">
                    <a:lumMod val="75000"/>
                  </a:schemeClr>
                </a:solidFill>
              </a:rPr>
              <a:t>:  ~ 8,000</a:t>
            </a:r>
          </a:p>
          <a:p>
            <a:pPr marL="239977" indent="-239977">
              <a:spcAft>
                <a:spcPts val="607"/>
              </a:spcAft>
              <a:buFont typeface="Arial" panose="020B0604020202020204" pitchFamily="34" charset="0"/>
              <a:buChar char="•"/>
            </a:pPr>
            <a:r>
              <a:rPr lang="en-US" dirty="0"/>
              <a:t>Miles annually receiving maintenance: </a:t>
            </a:r>
            <a:r>
              <a:rPr lang="en-US" dirty="0">
                <a:solidFill>
                  <a:schemeClr val="accent6">
                    <a:lumMod val="75000"/>
                  </a:schemeClr>
                </a:solidFill>
              </a:rPr>
              <a:t>37%</a:t>
            </a:r>
          </a:p>
          <a:p>
            <a:pPr marL="239977" indent="-239977">
              <a:spcAft>
                <a:spcPts val="607"/>
              </a:spcAft>
              <a:buFont typeface="Arial" panose="020B0604020202020204" pitchFamily="34" charset="0"/>
              <a:buChar char="•"/>
            </a:pPr>
            <a:r>
              <a:rPr lang="en-US" dirty="0"/>
              <a:t>Costs: </a:t>
            </a:r>
          </a:p>
          <a:p>
            <a:pPr marL="443504" indent="-171629">
              <a:spcAft>
                <a:spcPts val="607"/>
              </a:spcAft>
              <a:buClr>
                <a:schemeClr val="tx1"/>
              </a:buClr>
              <a:buFont typeface="Arial" panose="020B0604020202020204" pitchFamily="34" charset="0"/>
              <a:buChar char="•"/>
            </a:pPr>
            <a:r>
              <a:rPr lang="en-US" dirty="0"/>
              <a:t>Deferred Maintenance</a:t>
            </a:r>
            <a:r>
              <a:rPr lang="en-US" dirty="0">
                <a:solidFill>
                  <a:schemeClr val="accent6">
                    <a:lumMod val="75000"/>
                  </a:schemeClr>
                </a:solidFill>
              </a:rPr>
              <a:t>: $314 </a:t>
            </a:r>
            <a:r>
              <a:rPr lang="en-US" dirty="0">
                <a:solidFill>
                  <a:schemeClr val="accent6"/>
                </a:solidFill>
              </a:rPr>
              <a:t>million</a:t>
            </a:r>
          </a:p>
          <a:p>
            <a:pPr marL="443504" indent="-171629">
              <a:buClr>
                <a:schemeClr val="tx1"/>
              </a:buClr>
              <a:buFont typeface="Arial" panose="020B0604020202020204" pitchFamily="34" charset="0"/>
              <a:buChar char="•"/>
            </a:pPr>
            <a:r>
              <a:rPr lang="en-US" dirty="0"/>
              <a:t>Additional Costs: </a:t>
            </a:r>
            <a:r>
              <a:rPr lang="en-US" dirty="0">
                <a:solidFill>
                  <a:schemeClr val="accent6"/>
                </a:solidFill>
              </a:rPr>
              <a:t>$210 million </a:t>
            </a:r>
          </a:p>
          <a:p>
            <a:pPr marL="581217">
              <a:spcAft>
                <a:spcPts val="607"/>
              </a:spcAft>
              <a:buClr>
                <a:schemeClr val="tx1"/>
              </a:buClr>
            </a:pPr>
            <a:r>
              <a:rPr lang="en-US" dirty="0"/>
              <a:t>(annual maintenance, capital improvement &amp; operations)</a:t>
            </a:r>
          </a:p>
          <a:p>
            <a:pPr marL="274911" indent="-274911">
              <a:spcAft>
                <a:spcPts val="607"/>
              </a:spcAft>
              <a:buFont typeface="Arial" panose="020B0604020202020204" pitchFamily="34" charset="0"/>
              <a:buChar char="•"/>
            </a:pPr>
            <a:r>
              <a:rPr lang="en-US" dirty="0"/>
              <a:t>Annual Budget: </a:t>
            </a:r>
            <a:r>
              <a:rPr lang="en-US" dirty="0">
                <a:solidFill>
                  <a:schemeClr val="accent6">
                    <a:lumMod val="75000"/>
                  </a:schemeClr>
                </a:solidFill>
              </a:rPr>
              <a:t>~ $77 - $80 million </a:t>
            </a:r>
          </a:p>
        </p:txBody>
      </p:sp>
      <p:sp>
        <p:nvSpPr>
          <p:cNvPr id="4" name="Slide Number Placeholder 3"/>
          <p:cNvSpPr>
            <a:spLocks noGrp="1"/>
          </p:cNvSpPr>
          <p:nvPr>
            <p:ph type="sldNum" sz="quarter" idx="10"/>
          </p:nvPr>
        </p:nvSpPr>
        <p:spPr/>
        <p:txBody>
          <a:bodyPr/>
          <a:lstStyle/>
          <a:p>
            <a:fld id="{832FEB61-E00A-4008-AEA4-C18068D7C715}" type="slidenum">
              <a:rPr lang="en-US" smtClean="0"/>
              <a:t>27</a:t>
            </a:fld>
            <a:endParaRPr lang="en-US"/>
          </a:p>
        </p:txBody>
      </p:sp>
    </p:spTree>
    <p:extLst>
      <p:ext uri="{BB962C8B-B14F-4D97-AF65-F5344CB8AC3E}">
        <p14:creationId xmlns:p14="http://schemas.microsoft.com/office/powerpoint/2010/main" val="601397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5163" y="906463"/>
            <a:ext cx="3470275" cy="2603500"/>
          </a:xfrm>
        </p:spPr>
      </p:sp>
      <p:sp>
        <p:nvSpPr>
          <p:cNvPr id="3" name="Notes Placeholder 2"/>
          <p:cNvSpPr>
            <a:spLocks noGrp="1"/>
          </p:cNvSpPr>
          <p:nvPr>
            <p:ph type="body" idx="1"/>
          </p:nvPr>
        </p:nvSpPr>
        <p:spPr>
          <a:xfrm>
            <a:off x="695007" y="3922293"/>
            <a:ext cx="5950241" cy="4438785"/>
          </a:xfrm>
        </p:spPr>
        <p:txBody>
          <a:bodyPr/>
          <a:lstStyle/>
          <a:p>
            <a:pPr defTabSz="914356">
              <a:spcAft>
                <a:spcPts val="607"/>
              </a:spcAft>
              <a:defRPr/>
            </a:pPr>
            <a:r>
              <a:rPr lang="en-US" sz="1100" i="1" dirty="0"/>
              <a:t>Speaker </a:t>
            </a:r>
            <a:r>
              <a:rPr lang="en-US" sz="1100" i="1" dirty="0" smtClean="0"/>
              <a:t>Notes:</a:t>
            </a:r>
            <a:endParaRPr lang="en-US" sz="1100" i="1" dirty="0"/>
          </a:p>
          <a:p>
            <a:pPr>
              <a:spcBef>
                <a:spcPts val="1254"/>
              </a:spcBef>
              <a:spcAft>
                <a:spcPts val="607"/>
              </a:spcAft>
            </a:pPr>
            <a:r>
              <a:rPr lang="en-US" b="1" u="sng" dirty="0"/>
              <a:t>3</a:t>
            </a:r>
            <a:r>
              <a:rPr lang="en-US" b="1" u="sng" baseline="30000" dirty="0"/>
              <a:t>rd</a:t>
            </a:r>
            <a:r>
              <a:rPr lang="en-US" b="1" u="sng" dirty="0"/>
              <a:t> </a:t>
            </a:r>
            <a:r>
              <a:rPr lang="en-US" b="1" i="1" u="sng" dirty="0"/>
              <a:t>Trails Connect! </a:t>
            </a:r>
            <a:r>
              <a:rPr lang="en-US" b="1" u="sng" dirty="0"/>
              <a:t>Component</a:t>
            </a:r>
            <a:r>
              <a:rPr lang="en-US" b="1" dirty="0"/>
              <a:t>: </a:t>
            </a:r>
          </a:p>
          <a:p>
            <a:pPr>
              <a:spcBef>
                <a:spcPts val="1254"/>
              </a:spcBef>
              <a:spcAft>
                <a:spcPts val="607"/>
              </a:spcAft>
            </a:pPr>
            <a:r>
              <a:rPr lang="en-US" b="1" dirty="0"/>
              <a:t>National Forest System Trails Stewardship Act</a:t>
            </a:r>
          </a:p>
          <a:p>
            <a:pPr marL="231203" indent="-231203">
              <a:spcAft>
                <a:spcPts val="607"/>
              </a:spcAft>
              <a:buSzPct val="100000"/>
              <a:buFont typeface="+mj-lt"/>
              <a:buAutoNum type="arabicPeriod"/>
            </a:pPr>
            <a:r>
              <a:rPr lang="en-US" dirty="0"/>
              <a:t>Aim to double trail maintenance by volunteers and partners </a:t>
            </a:r>
          </a:p>
          <a:p>
            <a:pPr marL="231203" indent="-231203">
              <a:spcAft>
                <a:spcPts val="607"/>
              </a:spcAft>
              <a:buSzPct val="100000"/>
              <a:buFont typeface="+mj-lt"/>
              <a:buAutoNum type="arabicPeriod"/>
            </a:pPr>
            <a:r>
              <a:rPr lang="en-US" dirty="0"/>
              <a:t>Explore and study approaches to increase trail maintenance: </a:t>
            </a:r>
          </a:p>
          <a:p>
            <a:pPr marL="462404" indent="-232809">
              <a:spcAft>
                <a:spcPts val="607"/>
              </a:spcAft>
              <a:buClr>
                <a:schemeClr val="accent6">
                  <a:lumMod val="75000"/>
                </a:schemeClr>
              </a:buClr>
              <a:buSzPct val="150000"/>
              <a:buFont typeface="Arial" panose="020B0604020202020204" pitchFamily="34" charset="0"/>
              <a:buChar char="•"/>
            </a:pPr>
            <a:r>
              <a:rPr lang="en-US" dirty="0"/>
              <a:t>Trail Maintenance Priority Areas </a:t>
            </a:r>
          </a:p>
          <a:p>
            <a:pPr marL="462404" indent="-232809">
              <a:spcAft>
                <a:spcPts val="607"/>
              </a:spcAft>
              <a:buClr>
                <a:schemeClr val="accent6">
                  <a:lumMod val="75000"/>
                </a:schemeClr>
              </a:buClr>
              <a:buSzPct val="150000"/>
              <a:buFont typeface="Arial" panose="020B0604020202020204" pitchFamily="34" charset="0"/>
              <a:buChar char="•"/>
            </a:pPr>
            <a:r>
              <a:rPr lang="en-US" dirty="0"/>
              <a:t>Outfitter/Guide Pilot Program </a:t>
            </a:r>
            <a:endParaRPr lang="en-US" dirty="0">
              <a:solidFill>
                <a:schemeClr val="accent6"/>
              </a:solidFill>
            </a:endParaRPr>
          </a:p>
          <a:p>
            <a:pPr marL="462404" indent="-232809">
              <a:spcAft>
                <a:spcPts val="607"/>
              </a:spcAft>
              <a:buClr>
                <a:schemeClr val="accent6">
                  <a:lumMod val="75000"/>
                </a:schemeClr>
              </a:buClr>
              <a:buSzPct val="150000"/>
              <a:buFont typeface="Arial" panose="020B0604020202020204" pitchFamily="34" charset="0"/>
              <a:buChar char="•"/>
            </a:pPr>
            <a:r>
              <a:rPr lang="en-US" dirty="0"/>
              <a:t>Fire Crews</a:t>
            </a:r>
            <a:endParaRPr lang="en-US" dirty="0">
              <a:solidFill>
                <a:srgbClr val="00B0F0"/>
              </a:solidFill>
            </a:endParaRPr>
          </a:p>
          <a:p>
            <a:pPr marL="231203" indent="-224780">
              <a:spcAft>
                <a:spcPts val="607"/>
              </a:spcAft>
              <a:buSzPct val="100000"/>
              <a:buFont typeface="+mj-lt"/>
              <a:buAutoNum type="arabicPeriod" startAt="4"/>
            </a:pPr>
            <a:r>
              <a:rPr lang="en-US" dirty="0"/>
              <a:t>Develop and publish Volunteer/Partner Trail Maintenance Strategy</a:t>
            </a:r>
            <a:endParaRPr lang="en-US" dirty="0">
              <a:solidFill>
                <a:schemeClr val="accent2"/>
              </a:solidFill>
            </a:endParaRPr>
          </a:p>
          <a:p>
            <a:pPr marL="231203" indent="-224780">
              <a:spcAft>
                <a:spcPts val="607"/>
              </a:spcAft>
              <a:buSzPct val="100000"/>
              <a:buFont typeface="+mj-lt"/>
              <a:buAutoNum type="arabicPeriod" startAt="4"/>
            </a:pPr>
            <a:r>
              <a:rPr lang="en-US" dirty="0"/>
              <a:t>Report on findings and recommendations </a:t>
            </a:r>
            <a:endParaRPr lang="en-US" dirty="0">
              <a:solidFill>
                <a:schemeClr val="accent6"/>
              </a:solidFill>
            </a:endParaRPr>
          </a:p>
          <a:p>
            <a:pPr marL="231203" indent="-224780">
              <a:spcAft>
                <a:spcPts val="607"/>
              </a:spcAft>
              <a:buSzPct val="100000"/>
              <a:buFont typeface="+mj-lt"/>
              <a:buAutoNum type="arabicPeriod" startAt="4"/>
            </a:pPr>
            <a:endParaRPr lang="en-US" dirty="0">
              <a:solidFill>
                <a:srgbClr val="00B0F0"/>
              </a:solidFill>
            </a:endParaRPr>
          </a:p>
          <a:p>
            <a:pPr>
              <a:spcAft>
                <a:spcPts val="607"/>
              </a:spcAft>
            </a:pPr>
            <a:endParaRPr lang="en-US" dirty="0"/>
          </a:p>
          <a:p>
            <a:endParaRPr lang="en-US" b="0" dirty="0"/>
          </a:p>
          <a:p>
            <a:endParaRPr lang="en-US" b="1"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832FEB61-E00A-4008-AEA4-C18068D7C715}" type="slidenum">
              <a:rPr lang="en-US" smtClean="0"/>
              <a:t>28</a:t>
            </a:fld>
            <a:endParaRPr lang="en-US"/>
          </a:p>
        </p:txBody>
      </p:sp>
    </p:spTree>
    <p:extLst>
      <p:ext uri="{BB962C8B-B14F-4D97-AF65-F5344CB8AC3E}">
        <p14:creationId xmlns:p14="http://schemas.microsoft.com/office/powerpoint/2010/main" val="915639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588963"/>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spcAft>
                <a:spcPts val="1148"/>
              </a:spcAft>
              <a:defRPr/>
            </a:pPr>
            <a:r>
              <a:rPr lang="en-US" sz="1100" i="1" dirty="0"/>
              <a:t>Speaker </a:t>
            </a:r>
            <a:r>
              <a:rPr lang="en-US" sz="1100" i="1" dirty="0" smtClean="0"/>
              <a:t>Notes:</a:t>
            </a:r>
            <a:endParaRPr lang="en-US" sz="1100" i="1" dirty="0"/>
          </a:p>
          <a:p>
            <a:pPr>
              <a:spcAft>
                <a:spcPts val="1148"/>
              </a:spcAft>
            </a:pPr>
            <a:r>
              <a:rPr lang="en-US" b="1" u="sng" dirty="0"/>
              <a:t>2</a:t>
            </a:r>
            <a:r>
              <a:rPr lang="en-US" b="1" u="sng" baseline="30000" dirty="0"/>
              <a:t>nd</a:t>
            </a:r>
            <a:r>
              <a:rPr lang="en-US" b="1" u="sng" dirty="0"/>
              <a:t> </a:t>
            </a:r>
            <a:r>
              <a:rPr lang="en-US" b="1" i="1" u="sng" dirty="0"/>
              <a:t>Trails Connect! </a:t>
            </a:r>
            <a:r>
              <a:rPr lang="en-US" b="1" u="sng" dirty="0"/>
              <a:t>Component</a:t>
            </a:r>
            <a:r>
              <a:rPr lang="en-US" b="1" dirty="0"/>
              <a:t>: </a:t>
            </a:r>
          </a:p>
          <a:p>
            <a:pPr>
              <a:spcAft>
                <a:spcPts val="1148"/>
              </a:spcAft>
            </a:pPr>
            <a:r>
              <a:rPr lang="en-US" b="1" dirty="0"/>
              <a:t>National Strategy for a Sustainable Trail System</a:t>
            </a:r>
          </a:p>
          <a:p>
            <a:pPr marL="173402" indent="-173402">
              <a:spcAft>
                <a:spcPts val="1148"/>
              </a:spcAft>
              <a:buFont typeface="Arial" panose="020B0604020202020204" pitchFamily="34" charset="0"/>
              <a:buChar char="•"/>
            </a:pPr>
            <a:r>
              <a:rPr lang="en-US" b="1" dirty="0"/>
              <a:t>Developed 2014 – 2016:  </a:t>
            </a:r>
            <a:r>
              <a:rPr lang="en-US" dirty="0"/>
              <a:t>With input and assistance from hundreds of employees (at all levels of the agency), partners and volunteers</a:t>
            </a:r>
          </a:p>
          <a:p>
            <a:pPr marL="173402" indent="-173402">
              <a:spcAft>
                <a:spcPts val="1148"/>
              </a:spcAft>
              <a:buFont typeface="Arial" panose="020B0604020202020204" pitchFamily="34" charset="0"/>
              <a:buChar char="•"/>
            </a:pPr>
            <a:r>
              <a:rPr lang="en-US" b="1" dirty="0"/>
              <a:t>Completed: </a:t>
            </a:r>
            <a:r>
              <a:rPr lang="en-US" dirty="0"/>
              <a:t>2017 </a:t>
            </a:r>
          </a:p>
          <a:p>
            <a:pPr>
              <a:spcAft>
                <a:spcPts val="1148"/>
              </a:spcAft>
            </a:pPr>
            <a:r>
              <a:rPr lang="en-US" b="1" dirty="0"/>
              <a:t>Trail Strategy &amp; Overview:</a:t>
            </a:r>
          </a:p>
          <a:p>
            <a:pPr marL="173402" indent="-173402">
              <a:spcAft>
                <a:spcPts val="1148"/>
              </a:spcAft>
              <a:buFont typeface="Arial" panose="020B0604020202020204" pitchFamily="34" charset="0"/>
              <a:buChar char="•"/>
            </a:pPr>
            <a:r>
              <a:rPr lang="en-US" b="1" dirty="0"/>
              <a:t>Published:</a:t>
            </a:r>
            <a:r>
              <a:rPr lang="en-US" dirty="0"/>
              <a:t> by USDA and released by Chief Tooke Feb. 2018 </a:t>
            </a:r>
            <a:r>
              <a:rPr lang="en-US" dirty="0">
                <a:sym typeface="Wingdings" panose="05000000000000000000" pitchFamily="2" charset="2"/>
              </a:rPr>
              <a:t> distributed internally and externally</a:t>
            </a:r>
            <a:endParaRPr lang="en-US" b="1" dirty="0"/>
          </a:p>
          <a:p>
            <a:pPr marL="173402" indent="-173402">
              <a:spcAft>
                <a:spcPts val="607"/>
              </a:spcAft>
              <a:buFont typeface="Arial" panose="020B0604020202020204" pitchFamily="34" charset="0"/>
              <a:buChar char="•"/>
            </a:pPr>
            <a:r>
              <a:rPr lang="en-US" b="1" dirty="0"/>
              <a:t>A Call to Action!</a:t>
            </a:r>
          </a:p>
          <a:p>
            <a:endParaRPr lang="en-US" b="1" dirty="0"/>
          </a:p>
        </p:txBody>
      </p:sp>
      <p:sp>
        <p:nvSpPr>
          <p:cNvPr id="4" name="Slide Number Placeholder 3"/>
          <p:cNvSpPr>
            <a:spLocks noGrp="1"/>
          </p:cNvSpPr>
          <p:nvPr>
            <p:ph type="sldNum" sz="quarter" idx="10"/>
          </p:nvPr>
        </p:nvSpPr>
        <p:spPr/>
        <p:txBody>
          <a:bodyPr/>
          <a:lstStyle/>
          <a:p>
            <a:fld id="{832FEB61-E00A-4008-AEA4-C18068D7C715}" type="slidenum">
              <a:rPr lang="en-US" smtClean="0"/>
              <a:t>29</a:t>
            </a:fld>
            <a:endParaRPr lang="en-US"/>
          </a:p>
        </p:txBody>
      </p:sp>
    </p:spTree>
    <p:extLst>
      <p:ext uri="{BB962C8B-B14F-4D97-AF65-F5344CB8AC3E}">
        <p14:creationId xmlns:p14="http://schemas.microsoft.com/office/powerpoint/2010/main" val="15885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3</a:t>
            </a:fld>
            <a:endParaRPr lang="en-US" dirty="0"/>
          </a:p>
        </p:txBody>
      </p:sp>
    </p:spTree>
    <p:extLst>
      <p:ext uri="{BB962C8B-B14F-4D97-AF65-F5344CB8AC3E}">
        <p14:creationId xmlns:p14="http://schemas.microsoft.com/office/powerpoint/2010/main" val="331112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671513"/>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defRPr/>
            </a:pPr>
            <a:r>
              <a:rPr lang="en-US" sz="1100" i="1" dirty="0"/>
              <a:t>Speaker </a:t>
            </a:r>
            <a:r>
              <a:rPr lang="en-US" sz="1100" i="1" dirty="0" smtClean="0"/>
              <a:t>Notes:</a:t>
            </a:r>
            <a:endParaRPr lang="en-US" sz="1100" i="1" dirty="0"/>
          </a:p>
          <a:p>
            <a:endParaRPr lang="en-US" b="1" dirty="0"/>
          </a:p>
          <a:p>
            <a:r>
              <a:rPr lang="en-US" b="1" dirty="0"/>
              <a:t>A Need for Change</a:t>
            </a:r>
          </a:p>
          <a:p>
            <a:endParaRPr lang="en-US" b="1" dirty="0"/>
          </a:p>
          <a:p>
            <a:pPr defTabSz="924809">
              <a:spcAft>
                <a:spcPts val="574"/>
              </a:spcAft>
            </a:pPr>
            <a:r>
              <a:rPr lang="en-US" dirty="0"/>
              <a:t>158,000 miles is a lot of trail…</a:t>
            </a:r>
          </a:p>
          <a:p>
            <a:pPr marL="218713" defTabSz="924809">
              <a:spcAft>
                <a:spcPts val="574"/>
              </a:spcAft>
            </a:pPr>
            <a:r>
              <a:rPr lang="en-US" i="1" dirty="0"/>
              <a:t>“It’s a huge resource, a huge opportunity, and a huge challenge, that we cannot meet alone.”</a:t>
            </a:r>
          </a:p>
          <a:p>
            <a:pPr marL="3441707"/>
            <a:r>
              <a:rPr lang="en-US" dirty="0">
                <a:solidFill>
                  <a:prstClr val="black"/>
                </a:solidFill>
              </a:rPr>
              <a:t>Chief Tom Tidwell</a:t>
            </a:r>
          </a:p>
          <a:p>
            <a:pPr defTabSz="924809"/>
            <a:endParaRPr lang="en-US" dirty="0"/>
          </a:p>
          <a:p>
            <a:pPr defTabSz="924809"/>
            <a:r>
              <a:rPr lang="en-US" b="1" dirty="0"/>
              <a:t>Shifting to a Model of Shared Stewardship:</a:t>
            </a:r>
            <a:r>
              <a:rPr lang="en-US" dirty="0"/>
              <a:t> </a:t>
            </a:r>
          </a:p>
          <a:p>
            <a:pPr defTabSz="924809"/>
            <a:endParaRPr lang="en-US" dirty="0"/>
          </a:p>
          <a:p>
            <a:pPr marL="173402" indent="-173402" defTabSz="924809">
              <a:buFont typeface="Arial" panose="020B0604020202020204" pitchFamily="34" charset="0"/>
              <a:buChar char="•"/>
            </a:pPr>
            <a:r>
              <a:rPr lang="en-US" dirty="0"/>
              <a:t>Shifting from a model of the Forest Service </a:t>
            </a:r>
            <a:r>
              <a:rPr lang="en-US" u="sng" dirty="0"/>
              <a:t>attempting to “do it all”</a:t>
            </a:r>
            <a:r>
              <a:rPr lang="en-US" dirty="0"/>
              <a:t> </a:t>
            </a:r>
          </a:p>
          <a:p>
            <a:pPr marL="168267" defTabSz="924809"/>
            <a:r>
              <a:rPr lang="en-US" dirty="0"/>
              <a:t>(to meet the expectations and needs of trail users and stakeholders)… </a:t>
            </a:r>
          </a:p>
          <a:p>
            <a:pPr defTabSz="924809"/>
            <a:endParaRPr lang="en-US" dirty="0"/>
          </a:p>
          <a:p>
            <a:pPr marL="173402" indent="-173402" defTabSz="924809">
              <a:buFont typeface="Arial" panose="020B0604020202020204" pitchFamily="34" charset="0"/>
              <a:buChar char="•"/>
            </a:pPr>
            <a:r>
              <a:rPr lang="en-US" dirty="0"/>
              <a:t>To a model where the Forest Service, trail users, and stakeholders form a </a:t>
            </a:r>
            <a:r>
              <a:rPr lang="en-US" u="sng" dirty="0"/>
              <a:t>collective community of stewards </a:t>
            </a:r>
            <a:r>
              <a:rPr lang="en-US" dirty="0"/>
              <a:t>who provide support to and receive shared benefits from trails.</a:t>
            </a:r>
          </a:p>
          <a:p>
            <a:endParaRPr lang="en-US" dirty="0"/>
          </a:p>
        </p:txBody>
      </p:sp>
      <p:sp>
        <p:nvSpPr>
          <p:cNvPr id="4" name="Slide Number Placeholder 3"/>
          <p:cNvSpPr>
            <a:spLocks noGrp="1"/>
          </p:cNvSpPr>
          <p:nvPr>
            <p:ph type="sldNum" sz="quarter" idx="10"/>
          </p:nvPr>
        </p:nvSpPr>
        <p:spPr/>
        <p:txBody>
          <a:bodyPr/>
          <a:lstStyle/>
          <a:p>
            <a:fld id="{832FEB61-E00A-4008-AEA4-C18068D7C715}" type="slidenum">
              <a:rPr lang="en-US" smtClean="0"/>
              <a:t>30</a:t>
            </a:fld>
            <a:endParaRPr lang="en-US"/>
          </a:p>
        </p:txBody>
      </p:sp>
    </p:spTree>
    <p:extLst>
      <p:ext uri="{BB962C8B-B14F-4D97-AF65-F5344CB8AC3E}">
        <p14:creationId xmlns:p14="http://schemas.microsoft.com/office/powerpoint/2010/main" val="3983352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671513"/>
            <a:ext cx="3686175" cy="2765425"/>
          </a:xfrm>
        </p:spPr>
      </p:sp>
      <p:sp>
        <p:nvSpPr>
          <p:cNvPr id="3" name="Notes Placeholder 2"/>
          <p:cNvSpPr>
            <a:spLocks noGrp="1"/>
          </p:cNvSpPr>
          <p:nvPr>
            <p:ph type="body" idx="1"/>
          </p:nvPr>
        </p:nvSpPr>
        <p:spPr>
          <a:xfrm>
            <a:off x="731508" y="3723108"/>
            <a:ext cx="5560060" cy="4952916"/>
          </a:xfrm>
        </p:spPr>
        <p:txBody>
          <a:bodyPr/>
          <a:lstStyle/>
          <a:p>
            <a:pPr defTabSz="914356">
              <a:defRPr/>
            </a:pPr>
            <a:r>
              <a:rPr lang="en-US" sz="1100" i="1" dirty="0"/>
              <a:t>Speaker </a:t>
            </a:r>
            <a:r>
              <a:rPr lang="en-US" sz="1100" i="1" dirty="0" smtClean="0"/>
              <a:t>Notes:</a:t>
            </a:r>
            <a:endParaRPr lang="en-US" sz="1100" i="1" dirty="0"/>
          </a:p>
          <a:p>
            <a:endParaRPr lang="en-US" dirty="0"/>
          </a:p>
          <a:p>
            <a:r>
              <a:rPr lang="en-US" dirty="0"/>
              <a:t>The concept of sustainability is interwoven throughout the national trail strategy…</a:t>
            </a:r>
          </a:p>
          <a:p>
            <a:endParaRPr lang="en-US" dirty="0"/>
          </a:p>
          <a:p>
            <a:r>
              <a:rPr lang="en-US" b="1" dirty="0"/>
              <a:t>3 Spheres of Sustainability</a:t>
            </a:r>
            <a:endParaRPr lang="en-US" dirty="0"/>
          </a:p>
          <a:p>
            <a:endParaRPr lang="en-US" dirty="0"/>
          </a:p>
          <a:p>
            <a:pPr defTabSz="924809">
              <a:spcAft>
                <a:spcPts val="607"/>
              </a:spcAft>
            </a:pPr>
            <a:r>
              <a:rPr lang="en-US" dirty="0"/>
              <a:t>Social, ecologic, and economic considerations…</a:t>
            </a:r>
          </a:p>
          <a:p>
            <a:pPr defTabSz="924809">
              <a:spcAft>
                <a:spcPts val="607"/>
              </a:spcAft>
            </a:pPr>
            <a:r>
              <a:rPr lang="en-US" dirty="0"/>
              <a:t>Essential elements of a sustainable trail system.</a:t>
            </a:r>
          </a:p>
          <a:p>
            <a:pPr defTabSz="924809">
              <a:spcAft>
                <a:spcPts val="607"/>
              </a:spcAft>
            </a:pPr>
            <a:r>
              <a:rPr lang="en-US" dirty="0"/>
              <a:t>Sustainability is achieved at the junction where trails are </a:t>
            </a:r>
            <a:r>
              <a:rPr lang="en-US" u="sng" dirty="0"/>
              <a:t>socially relevant</a:t>
            </a:r>
            <a:r>
              <a:rPr lang="en-US" dirty="0"/>
              <a:t> and </a:t>
            </a:r>
            <a:r>
              <a:rPr lang="en-US" u="sng" dirty="0"/>
              <a:t>supported</a:t>
            </a:r>
            <a:r>
              <a:rPr lang="en-US" dirty="0"/>
              <a:t>, </a:t>
            </a:r>
            <a:r>
              <a:rPr lang="en-US" u="sng" dirty="0"/>
              <a:t>ecologically resilient</a:t>
            </a:r>
            <a:r>
              <a:rPr lang="en-US" dirty="0"/>
              <a:t>, and </a:t>
            </a:r>
            <a:r>
              <a:rPr lang="en-US" u="sng" dirty="0"/>
              <a:t>economically viable</a:t>
            </a:r>
            <a:r>
              <a:rPr lang="en-US" dirty="0"/>
              <a:t>.</a:t>
            </a:r>
          </a:p>
          <a:p>
            <a:endParaRPr lang="en-US" b="1" dirty="0"/>
          </a:p>
        </p:txBody>
      </p:sp>
      <p:sp>
        <p:nvSpPr>
          <p:cNvPr id="4" name="Slide Number Placeholder 3"/>
          <p:cNvSpPr>
            <a:spLocks noGrp="1"/>
          </p:cNvSpPr>
          <p:nvPr>
            <p:ph type="sldNum" sz="quarter" idx="10"/>
          </p:nvPr>
        </p:nvSpPr>
        <p:spPr/>
        <p:txBody>
          <a:bodyPr/>
          <a:lstStyle/>
          <a:p>
            <a:fld id="{832FEB61-E00A-4008-AEA4-C18068D7C715}" type="slidenum">
              <a:rPr lang="en-US" smtClean="0"/>
              <a:t>31</a:t>
            </a:fld>
            <a:endParaRPr lang="en-US"/>
          </a:p>
        </p:txBody>
      </p:sp>
    </p:spTree>
    <p:extLst>
      <p:ext uri="{BB962C8B-B14F-4D97-AF65-F5344CB8AC3E}">
        <p14:creationId xmlns:p14="http://schemas.microsoft.com/office/powerpoint/2010/main" val="3890328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8988" y="647700"/>
            <a:ext cx="2968625" cy="2227263"/>
          </a:xfrm>
        </p:spPr>
      </p:sp>
      <p:sp>
        <p:nvSpPr>
          <p:cNvPr id="3" name="Notes Placeholder 2"/>
          <p:cNvSpPr>
            <a:spLocks noGrp="1"/>
          </p:cNvSpPr>
          <p:nvPr>
            <p:ph type="body" idx="1"/>
          </p:nvPr>
        </p:nvSpPr>
        <p:spPr>
          <a:xfrm>
            <a:off x="582813" y="3034830"/>
            <a:ext cx="5921281" cy="5520107"/>
          </a:xfrm>
        </p:spPr>
        <p:txBody>
          <a:bodyPr/>
          <a:lstStyle/>
          <a:p>
            <a:pPr defTabSz="914356">
              <a:spcAft>
                <a:spcPts val="607"/>
              </a:spcAft>
              <a:defRPr/>
            </a:pPr>
            <a:r>
              <a:rPr lang="en-US" sz="1100" i="1" dirty="0"/>
              <a:t>Speaker </a:t>
            </a:r>
            <a:r>
              <a:rPr lang="en-US" sz="1100" i="1" dirty="0" smtClean="0"/>
              <a:t>Notes:</a:t>
            </a:r>
            <a:endParaRPr lang="en-US" sz="1100" i="1" dirty="0"/>
          </a:p>
          <a:p>
            <a:pPr>
              <a:spcAft>
                <a:spcPts val="607"/>
              </a:spcAft>
            </a:pPr>
            <a:r>
              <a:rPr lang="en-US" b="1" dirty="0"/>
              <a:t>The National Trail Strategy:</a:t>
            </a:r>
          </a:p>
          <a:p>
            <a:pPr marL="218713" indent="-215676">
              <a:spcAft>
                <a:spcPts val="607"/>
              </a:spcAft>
              <a:buFont typeface="Arial" panose="020B0604020202020204" pitchFamily="34" charset="0"/>
              <a:buChar char="•"/>
            </a:pPr>
            <a:r>
              <a:rPr lang="en-US" dirty="0"/>
              <a:t>Establishes a </a:t>
            </a:r>
            <a:r>
              <a:rPr lang="en-US" u="sng" dirty="0"/>
              <a:t>bold vision</a:t>
            </a:r>
            <a:r>
              <a:rPr lang="en-US" dirty="0"/>
              <a:t> for achieving a collaboratively stewarded and sustainable system of trails; and</a:t>
            </a:r>
          </a:p>
          <a:p>
            <a:pPr>
              <a:spcAft>
                <a:spcPts val="607"/>
              </a:spcAft>
            </a:pPr>
            <a:r>
              <a:rPr lang="en-US" b="1" dirty="0"/>
              <a:t>Areas of Action: </a:t>
            </a:r>
          </a:p>
          <a:p>
            <a:pPr>
              <a:spcAft>
                <a:spcPts val="383"/>
              </a:spcAft>
            </a:pPr>
            <a:r>
              <a:rPr lang="en-US" dirty="0"/>
              <a:t>The Trail Strategy identifies 6 areas that require action in order to shift toward and achieve a collaboratively stewarded and sustainable trail system: </a:t>
            </a:r>
          </a:p>
          <a:p>
            <a:pPr marL="231203" indent="-231203">
              <a:spcAft>
                <a:spcPts val="383"/>
              </a:spcAft>
              <a:buFont typeface="+mj-lt"/>
              <a:buAutoNum type="arabicPeriod"/>
            </a:pPr>
            <a:r>
              <a:rPr lang="en-US" b="1" dirty="0"/>
              <a:t>Leader Intent </a:t>
            </a:r>
            <a:endParaRPr lang="en-US" dirty="0"/>
          </a:p>
          <a:p>
            <a:pPr marL="231203" indent="-231203">
              <a:spcAft>
                <a:spcPts val="383"/>
              </a:spcAft>
              <a:buFont typeface="+mj-lt"/>
              <a:buAutoNum type="arabicPeriod"/>
            </a:pPr>
            <a:r>
              <a:rPr lang="en-US" b="1" dirty="0"/>
              <a:t>Organization and Talent </a:t>
            </a:r>
            <a:endParaRPr lang="en-US" dirty="0"/>
          </a:p>
          <a:p>
            <a:pPr marL="231203" indent="-231203">
              <a:spcAft>
                <a:spcPts val="383"/>
              </a:spcAft>
              <a:buFont typeface="+mj-lt"/>
              <a:buAutoNum type="arabicPeriod"/>
            </a:pPr>
            <a:r>
              <a:rPr lang="en-US" b="1" dirty="0"/>
              <a:t>Relevancy </a:t>
            </a:r>
            <a:endParaRPr lang="en-US" dirty="0"/>
          </a:p>
          <a:p>
            <a:pPr marL="231203" indent="-231203">
              <a:spcAft>
                <a:spcPts val="383"/>
              </a:spcAft>
              <a:buFont typeface="+mj-lt"/>
              <a:buAutoNum type="arabicPeriod"/>
            </a:pPr>
            <a:r>
              <a:rPr lang="en-US" b="1" dirty="0"/>
              <a:t>Sustainable Systems </a:t>
            </a:r>
            <a:endParaRPr lang="en-US" dirty="0"/>
          </a:p>
          <a:p>
            <a:pPr marL="231203" indent="-231203">
              <a:spcAft>
                <a:spcPts val="383"/>
              </a:spcAft>
              <a:buFont typeface="+mj-lt"/>
              <a:buAutoNum type="arabicPeriod"/>
            </a:pPr>
            <a:r>
              <a:rPr lang="en-US" b="1" dirty="0"/>
              <a:t>Agency Processes and Culture </a:t>
            </a:r>
            <a:endParaRPr lang="en-US" dirty="0"/>
          </a:p>
          <a:p>
            <a:pPr marL="231203" indent="-231203">
              <a:spcAft>
                <a:spcPts val="607"/>
              </a:spcAft>
              <a:buFont typeface="+mj-lt"/>
              <a:buAutoNum type="arabicPeriod"/>
            </a:pPr>
            <a:r>
              <a:rPr lang="en-US" b="1" dirty="0"/>
              <a:t>Information </a:t>
            </a:r>
            <a:endParaRPr lang="en-US" dirty="0"/>
          </a:p>
          <a:p>
            <a:pPr>
              <a:spcAft>
                <a:spcPts val="607"/>
              </a:spcAft>
            </a:pPr>
            <a:r>
              <a:rPr lang="en-US" dirty="0"/>
              <a:t>Each area poses a </a:t>
            </a:r>
            <a:r>
              <a:rPr lang="en-US" u="sng" dirty="0"/>
              <a:t>challenge</a:t>
            </a:r>
            <a:r>
              <a:rPr lang="en-US" dirty="0"/>
              <a:t> that can be transformed into an </a:t>
            </a:r>
            <a:r>
              <a:rPr lang="en-US" u="sng" dirty="0"/>
              <a:t>aspiration</a:t>
            </a:r>
            <a:r>
              <a:rPr lang="en-US" dirty="0"/>
              <a:t>… that’s achieved through a series of focused </a:t>
            </a:r>
            <a:r>
              <a:rPr lang="en-US" u="sng" dirty="0"/>
              <a:t>actions</a:t>
            </a:r>
            <a:r>
              <a:rPr lang="en-US" dirty="0"/>
              <a:t>. </a:t>
            </a:r>
          </a:p>
          <a:p>
            <a:pPr>
              <a:spcAft>
                <a:spcPts val="607"/>
              </a:spcAft>
            </a:pPr>
            <a:r>
              <a:rPr lang="en-US" dirty="0"/>
              <a:t>Key to that transformation is the capacity of people, resources, and ideas.</a:t>
            </a:r>
          </a:p>
          <a:p>
            <a:pPr>
              <a:spcAft>
                <a:spcPts val="607"/>
              </a:spcAft>
            </a:pPr>
            <a:r>
              <a:rPr lang="en-US" dirty="0"/>
              <a:t>By shifting to a model of shared stewardship, with combined energy and resources, we will expand capacity and create the space to achieve these aspirations. </a:t>
            </a:r>
          </a:p>
          <a:p>
            <a:pPr marL="173402" indent="-173402">
              <a:spcAft>
                <a:spcPts val="607"/>
              </a:spcAft>
              <a:buFont typeface="Arial" panose="020B0604020202020204" pitchFamily="34" charset="0"/>
              <a:buChar char="•"/>
            </a:pPr>
            <a:r>
              <a:rPr lang="en-US" dirty="0"/>
              <a:t>Actions can be </a:t>
            </a:r>
            <a:r>
              <a:rPr lang="en-US" u="sng" dirty="0"/>
              <a:t>scaled</a:t>
            </a:r>
            <a:r>
              <a:rPr lang="en-US" dirty="0"/>
              <a:t> and </a:t>
            </a:r>
            <a:r>
              <a:rPr lang="en-US" u="sng" dirty="0"/>
              <a:t>adapted</a:t>
            </a:r>
            <a:r>
              <a:rPr lang="en-US" dirty="0"/>
              <a:t> </a:t>
            </a:r>
          </a:p>
          <a:p>
            <a:pPr marL="173402" indent="-173402">
              <a:buFont typeface="Arial" panose="020B0604020202020204" pitchFamily="34" charset="0"/>
              <a:buChar char="•"/>
            </a:pPr>
            <a:r>
              <a:rPr lang="en-US" dirty="0"/>
              <a:t>We‘re incorporating several of these actions into a </a:t>
            </a:r>
            <a:r>
              <a:rPr lang="en-US" u="sng" dirty="0"/>
              <a:t>10-Year Sustainable Trails Stewardship Challenge </a:t>
            </a:r>
            <a:r>
              <a:rPr lang="en-US" dirty="0"/>
              <a:t>and into our annual program of work over the next decade. </a:t>
            </a:r>
          </a:p>
        </p:txBody>
      </p:sp>
      <p:sp>
        <p:nvSpPr>
          <p:cNvPr id="4" name="Slide Number Placeholder 3"/>
          <p:cNvSpPr>
            <a:spLocks noGrp="1"/>
          </p:cNvSpPr>
          <p:nvPr>
            <p:ph type="sldNum" sz="quarter" idx="10"/>
          </p:nvPr>
        </p:nvSpPr>
        <p:spPr/>
        <p:txBody>
          <a:bodyPr/>
          <a:lstStyle/>
          <a:p>
            <a:fld id="{832FEB61-E00A-4008-AEA4-C18068D7C715}" type="slidenum">
              <a:rPr lang="en-US" smtClean="0"/>
              <a:t>32</a:t>
            </a:fld>
            <a:endParaRPr lang="en-US"/>
          </a:p>
        </p:txBody>
      </p:sp>
    </p:spTree>
    <p:extLst>
      <p:ext uri="{BB962C8B-B14F-4D97-AF65-F5344CB8AC3E}">
        <p14:creationId xmlns:p14="http://schemas.microsoft.com/office/powerpoint/2010/main" val="968063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601" y="3781775"/>
            <a:ext cx="5805370" cy="3915561"/>
          </a:xfrm>
        </p:spPr>
        <p:txBody>
          <a:bodyPr/>
          <a:lstStyle/>
          <a:p>
            <a:pPr defTabSz="914356">
              <a:defRPr/>
            </a:pPr>
            <a:r>
              <a:rPr lang="en-US" sz="1100" i="1" dirty="0"/>
              <a:t>Speaker </a:t>
            </a:r>
            <a:r>
              <a:rPr lang="en-US" sz="1100" i="1" dirty="0" smtClean="0"/>
              <a:t>Notes:</a:t>
            </a:r>
            <a:endParaRPr lang="en-US" sz="1100" i="1" dirty="0"/>
          </a:p>
          <a:p>
            <a:pPr marL="171441" indent="-171441">
              <a:buFont typeface="Arial" panose="020B0604020202020204" pitchFamily="34" charset="0"/>
              <a:buChar char="•"/>
            </a:pPr>
            <a:endParaRPr lang="en-US" sz="1100" i="1" dirty="0"/>
          </a:p>
          <a:p>
            <a:pPr marL="0" indent="0">
              <a:spcAft>
                <a:spcPts val="600"/>
              </a:spcAft>
              <a:buFont typeface="Arial" panose="020B0604020202020204" pitchFamily="34" charset="0"/>
              <a:buNone/>
            </a:pPr>
            <a:r>
              <a:rPr lang="en-US" sz="1100" b="1" dirty="0" smtClean="0"/>
              <a:t>National</a:t>
            </a:r>
            <a:r>
              <a:rPr lang="en-US" sz="1100" b="1" baseline="0" dirty="0" smtClean="0"/>
              <a:t> Trail Strategy:</a:t>
            </a:r>
          </a:p>
          <a:p>
            <a:pPr marL="171450" indent="-171450">
              <a:spcAft>
                <a:spcPts val="600"/>
              </a:spcAft>
              <a:buFont typeface="Arial" panose="020B0604020202020204" pitchFamily="34" charset="0"/>
              <a:buChar char="•"/>
            </a:pPr>
            <a:r>
              <a:rPr lang="en-US" sz="1100" b="1" dirty="0" smtClean="0"/>
              <a:t>Action </a:t>
            </a:r>
            <a:r>
              <a:rPr lang="en-US" sz="1100" b="1" dirty="0"/>
              <a:t>1.2 </a:t>
            </a:r>
            <a:r>
              <a:rPr lang="en-US" b="1" dirty="0"/>
              <a:t>– </a:t>
            </a:r>
            <a:r>
              <a:rPr lang="en-US" sz="1100" b="1" dirty="0">
                <a:solidFill>
                  <a:srgbClr val="769916"/>
                </a:solidFill>
              </a:rPr>
              <a:t>Implement 10-Year Challenge </a:t>
            </a:r>
            <a:r>
              <a:rPr lang="en-US" sz="1100" b="0" dirty="0" smtClean="0">
                <a:solidFill>
                  <a:srgbClr val="769916"/>
                </a:solidFill>
              </a:rPr>
              <a:t>(10YTC)</a:t>
            </a:r>
            <a:r>
              <a:rPr lang="en-US" sz="1100" b="1" dirty="0" smtClean="0">
                <a:solidFill>
                  <a:srgbClr val="769916"/>
                </a:solidFill>
              </a:rPr>
              <a:t> </a:t>
            </a:r>
            <a:endParaRPr lang="en-US" sz="1100" b="1" dirty="0">
              <a:solidFill>
                <a:srgbClr val="769916"/>
              </a:solidFill>
            </a:endParaRPr>
          </a:p>
          <a:p>
            <a:pPr marL="168267"/>
            <a:r>
              <a:rPr lang="en-US" sz="1100" dirty="0"/>
              <a:t>Using the </a:t>
            </a:r>
            <a:r>
              <a:rPr lang="en-US" sz="1100" u="sng" dirty="0"/>
              <a:t>50th anniversary</a:t>
            </a:r>
            <a:r>
              <a:rPr lang="en-US" sz="1100" dirty="0"/>
              <a:t> of the National Trails System Act in 2018 as a catalyst, </a:t>
            </a:r>
          </a:p>
          <a:p>
            <a:pPr marL="168267"/>
            <a:r>
              <a:rPr lang="en-US" sz="1100" dirty="0"/>
              <a:t>invite </a:t>
            </a:r>
            <a:r>
              <a:rPr lang="en-US" sz="1100" u="sng" dirty="0"/>
              <a:t>partners, volunteers, and employees </a:t>
            </a:r>
            <a:r>
              <a:rPr lang="en-US" sz="1100" dirty="0"/>
              <a:t>to develop and implement </a:t>
            </a:r>
          </a:p>
          <a:p>
            <a:pPr marL="168267"/>
            <a:r>
              <a:rPr lang="en-US" sz="1100" dirty="0"/>
              <a:t>a bold, national 10-Year Sustainable Trails Stewardship Challenge </a:t>
            </a:r>
          </a:p>
          <a:p>
            <a:pPr marL="168267"/>
            <a:r>
              <a:rPr lang="en-US" sz="1100" dirty="0"/>
              <a:t>toward achieving a sustainable system of trails.</a:t>
            </a:r>
          </a:p>
          <a:p>
            <a:endParaRPr lang="en-US" sz="1100" dirty="0" smtClean="0"/>
          </a:p>
          <a:p>
            <a:pPr marL="171441" indent="-171441">
              <a:spcAft>
                <a:spcPts val="600"/>
              </a:spcAft>
              <a:buFont typeface="Arial" panose="020B0604020202020204" pitchFamily="34" charset="0"/>
              <a:buChar char="•"/>
            </a:pPr>
            <a:r>
              <a:rPr lang="en-US" sz="1100" b="1" dirty="0" smtClean="0"/>
              <a:t>10YTC Main Goals:</a:t>
            </a:r>
          </a:p>
          <a:p>
            <a:pPr marL="349233" indent="-180966">
              <a:spcAft>
                <a:spcPts val="600"/>
              </a:spcAft>
              <a:buFont typeface="+mj-lt"/>
              <a:buAutoNum type="arabicPeriod"/>
              <a:tabLst>
                <a:tab pos="349233" algn="l"/>
              </a:tabLst>
            </a:pPr>
            <a:r>
              <a:rPr lang="en-US" sz="1050" dirty="0" smtClean="0"/>
              <a:t>Increase local agency &amp; partner </a:t>
            </a:r>
            <a:r>
              <a:rPr lang="en-US" sz="1050" u="sng" dirty="0" smtClean="0"/>
              <a:t>capacity</a:t>
            </a:r>
          </a:p>
          <a:p>
            <a:pPr marL="349233" indent="-180966">
              <a:buFont typeface="+mj-lt"/>
              <a:buAutoNum type="arabicPeriod"/>
              <a:tabLst>
                <a:tab pos="349233" algn="l"/>
              </a:tabLst>
            </a:pPr>
            <a:r>
              <a:rPr lang="en-US" sz="1100" dirty="0" smtClean="0"/>
              <a:t>Increase</a:t>
            </a:r>
            <a:r>
              <a:rPr lang="en-US" sz="1100" baseline="0" dirty="0" smtClean="0"/>
              <a:t> </a:t>
            </a:r>
            <a:r>
              <a:rPr lang="en-US" sz="1100" u="sng" baseline="0" dirty="0" smtClean="0"/>
              <a:t>o</a:t>
            </a:r>
            <a:r>
              <a:rPr lang="en-US" sz="1100" u="sng" dirty="0" smtClean="0"/>
              <a:t>n-the-ground-results</a:t>
            </a:r>
          </a:p>
          <a:p>
            <a:pPr marL="168267">
              <a:tabLst>
                <a:tab pos="349233" algn="l"/>
              </a:tabLst>
            </a:pPr>
            <a:endParaRPr lang="en-US" sz="1050" u="sng" dirty="0" smtClean="0"/>
          </a:p>
          <a:p>
            <a:pPr marL="171450" indent="-171450">
              <a:spcAft>
                <a:spcPts val="600"/>
              </a:spcAft>
              <a:buFont typeface="Arial" panose="020B0604020202020204" pitchFamily="34" charset="0"/>
              <a:buChar char="•"/>
            </a:pPr>
            <a:r>
              <a:rPr lang="en-US" sz="1100" b="1" dirty="0" smtClean="0"/>
              <a:t>Development </a:t>
            </a:r>
            <a:r>
              <a:rPr lang="en-US" sz="1100" b="1" dirty="0" smtClean="0">
                <a:sym typeface="Wingdings" panose="05000000000000000000" pitchFamily="2" charset="2"/>
              </a:rPr>
              <a:t> Implementation:  </a:t>
            </a:r>
            <a:r>
              <a:rPr lang="en-US" sz="1100" dirty="0" smtClean="0">
                <a:sym typeface="Wingdings" panose="05000000000000000000" pitchFamily="2" charset="2"/>
              </a:rPr>
              <a:t>The 10YTC is currently undergoing development—with the input of employees, partners and other stakeholders—with the intent of agency-wide and partner implementation later in 2019. </a:t>
            </a:r>
          </a:p>
          <a:p>
            <a:pPr marL="177800">
              <a:spcAft>
                <a:spcPts val="600"/>
              </a:spcAft>
            </a:pPr>
            <a:r>
              <a:rPr lang="en-US" sz="1100" dirty="0" smtClean="0">
                <a:sym typeface="Wingdings" panose="05000000000000000000" pitchFamily="2" charset="2"/>
              </a:rPr>
              <a:t>The intent is for the 10YTC to be adaptive at all levels of the agency—to reflect and address the collectively identified needs, issues, and opportunities of FS units, communities, partners/volunteers, and other stakeholders.</a:t>
            </a:r>
          </a:p>
          <a:p>
            <a:pPr>
              <a:spcAft>
                <a:spcPts val="600"/>
              </a:spcAft>
            </a:pPr>
            <a:endParaRPr lang="en-US" sz="1100" dirty="0" smtClean="0">
              <a:sym typeface="Wingdings" panose="05000000000000000000" pitchFamily="2" charset="2"/>
            </a:endParaRPr>
          </a:p>
          <a:p>
            <a:endParaRPr lang="en-US" sz="1100" b="1" dirty="0"/>
          </a:p>
        </p:txBody>
      </p:sp>
      <p:sp>
        <p:nvSpPr>
          <p:cNvPr id="4" name="Slide Number Placeholder 3"/>
          <p:cNvSpPr>
            <a:spLocks noGrp="1"/>
          </p:cNvSpPr>
          <p:nvPr>
            <p:ph type="sldNum" sz="quarter" idx="10"/>
          </p:nvPr>
        </p:nvSpPr>
        <p:spPr/>
        <p:txBody>
          <a:bodyPr/>
          <a:lstStyle/>
          <a:p>
            <a:fld id="{DF08D58E-EE68-48EE-B4EE-3F4A3718FE7F}" type="slidenum">
              <a:rPr lang="en-US" smtClean="0"/>
              <a:t>33</a:t>
            </a:fld>
            <a:endParaRPr lang="en-US" dirty="0"/>
          </a:p>
        </p:txBody>
      </p:sp>
    </p:spTree>
    <p:extLst>
      <p:ext uri="{BB962C8B-B14F-4D97-AF65-F5344CB8AC3E}">
        <p14:creationId xmlns:p14="http://schemas.microsoft.com/office/powerpoint/2010/main" val="2638749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2288" y="1052513"/>
            <a:ext cx="3367087" cy="2524125"/>
          </a:xfrm>
        </p:spPr>
      </p:sp>
      <p:sp>
        <p:nvSpPr>
          <p:cNvPr id="4" name="Slide Number Placeholder 3"/>
          <p:cNvSpPr>
            <a:spLocks noGrp="1"/>
          </p:cNvSpPr>
          <p:nvPr>
            <p:ph type="sldNum" sz="quarter" idx="10"/>
          </p:nvPr>
        </p:nvSpPr>
        <p:spPr/>
        <p:txBody>
          <a:bodyPr/>
          <a:lstStyle/>
          <a:p>
            <a:fld id="{832FEB61-E00A-4008-AEA4-C18068D7C715}" type="slidenum">
              <a:rPr lang="en-US" smtClean="0"/>
              <a:t>34</a:t>
            </a:fld>
            <a:endParaRPr lang="en-US"/>
          </a:p>
        </p:txBody>
      </p:sp>
      <p:sp>
        <p:nvSpPr>
          <p:cNvPr id="3" name="Notes Placeholder 2"/>
          <p:cNvSpPr>
            <a:spLocks noGrp="1"/>
          </p:cNvSpPr>
          <p:nvPr>
            <p:ph type="body" idx="1"/>
          </p:nvPr>
        </p:nvSpPr>
        <p:spPr>
          <a:xfrm>
            <a:off x="695442" y="3908108"/>
            <a:ext cx="5136647" cy="4159271"/>
          </a:xfrm>
        </p:spPr>
        <p:txBody>
          <a:bodyPr/>
          <a:lstStyle/>
          <a:p>
            <a:pPr defTabSz="914356">
              <a:spcAft>
                <a:spcPts val="607"/>
              </a:spcAft>
              <a:defRPr/>
            </a:pPr>
            <a:r>
              <a:rPr lang="en-US" sz="1100" i="1" dirty="0"/>
              <a:t>Speaker </a:t>
            </a:r>
            <a:r>
              <a:rPr lang="en-US" sz="1100" i="1" dirty="0" smtClean="0"/>
              <a:t>Notes:</a:t>
            </a:r>
            <a:endParaRPr lang="en-US" sz="1100" i="1" dirty="0"/>
          </a:p>
          <a:p>
            <a:pPr>
              <a:spcBef>
                <a:spcPts val="627"/>
              </a:spcBef>
              <a:spcAft>
                <a:spcPts val="607"/>
              </a:spcAft>
            </a:pPr>
            <a:r>
              <a:rPr lang="en-US" b="1" i="1" dirty="0"/>
              <a:t>Trails Connect!</a:t>
            </a:r>
            <a:endParaRPr lang="en-US" i="1" dirty="0"/>
          </a:p>
          <a:p>
            <a:pPr>
              <a:spcAft>
                <a:spcPts val="607"/>
              </a:spcAft>
            </a:pPr>
            <a:r>
              <a:rPr lang="en-US" dirty="0"/>
              <a:t>So its in the context and spirit of </a:t>
            </a:r>
            <a:r>
              <a:rPr lang="en-US" i="1" dirty="0"/>
              <a:t>Trails Connect!</a:t>
            </a:r>
            <a:r>
              <a:rPr lang="en-US" dirty="0"/>
              <a:t> and these 3 components that we’re inviting agency employees and partners to join together in developing and implementing a 10-Year Trail Challenge over the next decade…</a:t>
            </a:r>
          </a:p>
          <a:p>
            <a:pPr>
              <a:spcAft>
                <a:spcPts val="607"/>
              </a:spcAft>
            </a:pPr>
            <a:r>
              <a:rPr lang="en-US" dirty="0"/>
              <a:t>…to help us collectively shift toward a collaboratively stewarded, highly valued, and sustainable system of trails.</a:t>
            </a:r>
          </a:p>
        </p:txBody>
      </p:sp>
    </p:spTree>
    <p:extLst>
      <p:ext uri="{BB962C8B-B14F-4D97-AF65-F5344CB8AC3E}">
        <p14:creationId xmlns:p14="http://schemas.microsoft.com/office/powerpoint/2010/main" val="233032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4</a:t>
            </a:fld>
            <a:endParaRPr lang="en-US" dirty="0"/>
          </a:p>
        </p:txBody>
      </p:sp>
    </p:spTree>
    <p:extLst>
      <p:ext uri="{BB962C8B-B14F-4D97-AF65-F5344CB8AC3E}">
        <p14:creationId xmlns:p14="http://schemas.microsoft.com/office/powerpoint/2010/main" val="423207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5</a:t>
            </a:fld>
            <a:endParaRPr lang="en-US" dirty="0"/>
          </a:p>
        </p:txBody>
      </p:sp>
    </p:spTree>
    <p:extLst>
      <p:ext uri="{BB962C8B-B14F-4D97-AF65-F5344CB8AC3E}">
        <p14:creationId xmlns:p14="http://schemas.microsoft.com/office/powerpoint/2010/main" val="205091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The ultimate decision made pursuant</a:t>
            </a:r>
            <a:r>
              <a:rPr lang="en-US" baseline="0" dirty="0" smtClean="0"/>
              <a:t> to the NEPA process is not to always select the least environmentally effected alternative, but to make an informed decision.</a:t>
            </a:r>
            <a:endParaRPr lang="en-US" dirty="0" smtClean="0"/>
          </a:p>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6</a:t>
            </a:fld>
            <a:endParaRPr lang="en-US" dirty="0"/>
          </a:p>
        </p:txBody>
      </p:sp>
    </p:spTree>
    <p:extLst>
      <p:ext uri="{BB962C8B-B14F-4D97-AF65-F5344CB8AC3E}">
        <p14:creationId xmlns:p14="http://schemas.microsoft.com/office/powerpoint/2010/main" val="85526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7</a:t>
            </a:fld>
            <a:endParaRPr lang="en-US" dirty="0"/>
          </a:p>
        </p:txBody>
      </p:sp>
    </p:spTree>
    <p:extLst>
      <p:ext uri="{BB962C8B-B14F-4D97-AF65-F5344CB8AC3E}">
        <p14:creationId xmlns:p14="http://schemas.microsoft.com/office/powerpoint/2010/main" val="16168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8</a:t>
            </a:fld>
            <a:endParaRPr lang="en-US" dirty="0"/>
          </a:p>
        </p:txBody>
      </p:sp>
    </p:spTree>
    <p:extLst>
      <p:ext uri="{BB962C8B-B14F-4D97-AF65-F5344CB8AC3E}">
        <p14:creationId xmlns:p14="http://schemas.microsoft.com/office/powerpoint/2010/main" val="352478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9</a:t>
            </a:fld>
            <a:endParaRPr lang="en-US" dirty="0"/>
          </a:p>
        </p:txBody>
      </p:sp>
    </p:spTree>
    <p:extLst>
      <p:ext uri="{BB962C8B-B14F-4D97-AF65-F5344CB8AC3E}">
        <p14:creationId xmlns:p14="http://schemas.microsoft.com/office/powerpoint/2010/main" val="428663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userDrawn="1"/>
        </p:nvSpPr>
        <p:spPr>
          <a:xfrm>
            <a:off x="272957" y="0"/>
            <a:ext cx="274320" cy="6858000"/>
          </a:xfrm>
          <a:prstGeom prst="rect">
            <a:avLst/>
          </a:prstGeom>
          <a:solidFill>
            <a:srgbClr val="A4BE84"/>
          </a:solidFill>
          <a:ln w="19050">
            <a:solidFill>
              <a:srgbClr val="3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65" y="5534527"/>
            <a:ext cx="644928" cy="731520"/>
          </a:xfrm>
          <a:prstGeom prst="rect">
            <a:avLst/>
          </a:prstGeom>
        </p:spPr>
      </p:pic>
      <p:sp>
        <p:nvSpPr>
          <p:cNvPr id="13" name="Title 1"/>
          <p:cNvSpPr>
            <a:spLocks noGrp="1"/>
          </p:cNvSpPr>
          <p:nvPr>
            <p:ph type="ctrTitle"/>
          </p:nvPr>
        </p:nvSpPr>
        <p:spPr>
          <a:xfrm>
            <a:off x="914400" y="683758"/>
            <a:ext cx="7910623" cy="533400"/>
          </a:xfrm>
          <a:prstGeom prst="rect">
            <a:avLst/>
          </a:prstGeom>
        </p:spPr>
        <p:txBody>
          <a:bodyPr anchor="b"/>
          <a:lstStyle>
            <a:lvl1pPr algn="ctr">
              <a:defRPr sz="3600" b="1">
                <a:solidFill>
                  <a:srgbClr val="303893"/>
                </a:solidFill>
              </a:defRPr>
            </a:lvl1pPr>
          </a:lstStyle>
          <a:p>
            <a:r>
              <a:rPr lang="en-US" dirty="0"/>
              <a:t>Click to edit Master title style</a:t>
            </a:r>
          </a:p>
        </p:txBody>
      </p:sp>
    </p:spTree>
    <p:extLst>
      <p:ext uri="{BB962C8B-B14F-4D97-AF65-F5344CB8AC3E}">
        <p14:creationId xmlns:p14="http://schemas.microsoft.com/office/powerpoint/2010/main" val="10310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lement Summary">
    <p:spTree>
      <p:nvGrpSpPr>
        <p:cNvPr id="1" name=""/>
        <p:cNvGrpSpPr/>
        <p:nvPr/>
      </p:nvGrpSpPr>
      <p:grpSpPr>
        <a:xfrm>
          <a:off x="0" y="0"/>
          <a:ext cx="0" cy="0"/>
          <a:chOff x="0" y="0"/>
          <a:chExt cx="0" cy="0"/>
        </a:xfrm>
      </p:grpSpPr>
      <p:cxnSp>
        <p:nvCxnSpPr>
          <p:cNvPr id="6" name="Straight Connector 5"/>
          <p:cNvCxnSpPr/>
          <p:nvPr userDrawn="1"/>
        </p:nvCxnSpPr>
        <p:spPr>
          <a:xfrm flipV="1">
            <a:off x="518344" y="1217158"/>
            <a:ext cx="8625656" cy="190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272957" y="0"/>
            <a:ext cx="274320" cy="6858000"/>
          </a:xfrm>
          <a:prstGeom prst="rect">
            <a:avLst/>
          </a:prstGeom>
          <a:solidFill>
            <a:srgbClr val="A4BE84"/>
          </a:solidFill>
          <a:ln w="19050">
            <a:solidFill>
              <a:srgbClr val="3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65" y="5534527"/>
            <a:ext cx="644928" cy="731520"/>
          </a:xfrm>
          <a:prstGeom prst="rect">
            <a:avLst/>
          </a:prstGeom>
        </p:spPr>
      </p:pic>
      <p:sp>
        <p:nvSpPr>
          <p:cNvPr id="19" name="Title 1"/>
          <p:cNvSpPr>
            <a:spLocks noGrp="1"/>
          </p:cNvSpPr>
          <p:nvPr>
            <p:ph type="ctrTitle"/>
          </p:nvPr>
        </p:nvSpPr>
        <p:spPr>
          <a:xfrm>
            <a:off x="914400" y="683758"/>
            <a:ext cx="7910623" cy="533400"/>
          </a:xfrm>
          <a:prstGeom prst="rect">
            <a:avLst/>
          </a:prstGeom>
        </p:spPr>
        <p:txBody>
          <a:bodyPr anchor="b"/>
          <a:lstStyle>
            <a:lvl1pPr algn="ctr">
              <a:defRPr sz="3600" b="1">
                <a:solidFill>
                  <a:srgbClr val="303893"/>
                </a:solidFill>
              </a:defRPr>
            </a:lvl1pPr>
          </a:lstStyle>
          <a:p>
            <a:r>
              <a:rPr lang="en-US" dirty="0"/>
              <a:t>Click to edit Master title style</a:t>
            </a:r>
          </a:p>
        </p:txBody>
      </p:sp>
      <p:sp>
        <p:nvSpPr>
          <p:cNvPr id="20" name="Subtitle 2"/>
          <p:cNvSpPr>
            <a:spLocks noGrp="1"/>
          </p:cNvSpPr>
          <p:nvPr>
            <p:ph type="subTitle" idx="1"/>
          </p:nvPr>
        </p:nvSpPr>
        <p:spPr>
          <a:xfrm>
            <a:off x="914400" y="1454250"/>
            <a:ext cx="6858000" cy="1655762"/>
          </a:xfrm>
          <a:prstGeom prst="rect">
            <a:avLst/>
          </a:prstGeom>
        </p:spPr>
        <p:txBody>
          <a:bodyPr/>
          <a:lstStyle>
            <a:lvl1pPr marL="0" indent="0" algn="ct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1166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lement_graphs">
    <p:bg>
      <p:bgPr>
        <a:solidFill>
          <a:srgbClr val="FFFFCC"/>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403350" y="2357855"/>
            <a:ext cx="6965950" cy="3092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272957" y="0"/>
            <a:ext cx="274320" cy="6858000"/>
          </a:xfrm>
          <a:prstGeom prst="rect">
            <a:avLst/>
          </a:prstGeom>
          <a:solidFill>
            <a:srgbClr val="A4BE84"/>
          </a:solidFill>
          <a:ln w="19050">
            <a:solidFill>
              <a:srgbClr val="3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65" y="5534527"/>
            <a:ext cx="644928" cy="731520"/>
          </a:xfrm>
          <a:prstGeom prst="rect">
            <a:avLst/>
          </a:prstGeom>
        </p:spPr>
      </p:pic>
      <p:sp>
        <p:nvSpPr>
          <p:cNvPr id="11" name="Title 1"/>
          <p:cNvSpPr>
            <a:spLocks noGrp="1"/>
          </p:cNvSpPr>
          <p:nvPr>
            <p:ph type="ctrTitle"/>
          </p:nvPr>
        </p:nvSpPr>
        <p:spPr>
          <a:xfrm>
            <a:off x="914400" y="683758"/>
            <a:ext cx="8515350" cy="533400"/>
          </a:xfrm>
          <a:prstGeom prst="rect">
            <a:avLst/>
          </a:prstGeom>
        </p:spPr>
        <p:txBody>
          <a:bodyPr anchor="b"/>
          <a:lstStyle>
            <a:lvl1pPr algn="ctr">
              <a:defRPr sz="3600" b="1">
                <a:solidFill>
                  <a:srgbClr val="303893"/>
                </a:solidFill>
              </a:defRPr>
            </a:lvl1pPr>
          </a:lstStyle>
          <a:p>
            <a:r>
              <a:rPr lang="en-US" dirty="0"/>
              <a:t>Click to edit Master title style</a:t>
            </a:r>
          </a:p>
        </p:txBody>
      </p:sp>
      <p:cxnSp>
        <p:nvCxnSpPr>
          <p:cNvPr id="12" name="Straight Connector 11"/>
          <p:cNvCxnSpPr/>
          <p:nvPr userDrawn="1"/>
        </p:nvCxnSpPr>
        <p:spPr>
          <a:xfrm flipV="1">
            <a:off x="518344" y="1217158"/>
            <a:ext cx="8625656" cy="190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0653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dirty="0"/>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266A2E"/>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rgbClr val="5C5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C5C"/>
              </a:solidFill>
            </a:endParaRPr>
          </a:p>
        </p:txBody>
      </p:sp>
      <p:pic>
        <p:nvPicPr>
          <p:cNvPr id="13" name="Picture 12"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2" name="Picture 11"/>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5C5C5C"/>
                </a:solidFill>
              </a:defRPr>
            </a:lvl1pPr>
            <a:lvl2pPr>
              <a:defRPr sz="1600">
                <a:solidFill>
                  <a:srgbClr val="5C5C5C"/>
                </a:solidFill>
              </a:defRPr>
            </a:lvl2pPr>
            <a:lvl3pPr>
              <a:defRPr sz="1600">
                <a:solidFill>
                  <a:srgbClr val="5C5C5C"/>
                </a:solidFill>
              </a:defRPr>
            </a:lvl3pPr>
            <a:lvl4pPr>
              <a:defRPr sz="1600">
                <a:solidFill>
                  <a:srgbClr val="5C5C5C"/>
                </a:solidFill>
              </a:defRPr>
            </a:lvl4pPr>
            <a:lvl5pPr>
              <a:defRPr sz="1600">
                <a:solidFill>
                  <a:srgbClr val="5C5C5C"/>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11"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BE4CF738-C9AB-4C6E-AA65-E4E34C4A441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quarter" idx="14"/>
          </p:nvPr>
        </p:nvSpPr>
        <p:spPr>
          <a:xfrm>
            <a:off x="4672584" y="2212848"/>
            <a:ext cx="4041648" cy="3913187"/>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5" name="Picture 14"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4" name="Picture 13"/>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E4CF738-C9AB-4C6E-AA65-E4E34C4A4411}" type="slidenum">
              <a:rPr lang="en-US" smtClean="0"/>
              <a:t>‹#›</a:t>
            </a:fld>
            <a:endParaRPr lang="en-US" dirty="0"/>
          </a:p>
        </p:txBody>
      </p:sp>
      <p:pic>
        <p:nvPicPr>
          <p:cNvPr id="9" name="Picture 8"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8" name="Picture 7"/>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4CF738-C9AB-4C6E-AA65-E4E34C4A4411}" type="slidenum">
              <a:rPr lang="en-US" smtClean="0"/>
              <a:t>‹#›</a:t>
            </a:fld>
            <a:endParaRPr lang="en-US" dirty="0"/>
          </a:p>
        </p:txBody>
      </p:sp>
      <p:pic>
        <p:nvPicPr>
          <p:cNvPr id="8" name="Picture 7"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7" name="Picture 6"/>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solidFill>
                  <a:srgbClr val="5C5C5C"/>
                </a:solidFill>
              </a:defRPr>
            </a:lvl1pPr>
            <a:lvl2pPr>
              <a:defRPr sz="2800">
                <a:solidFill>
                  <a:srgbClr val="5C5C5C"/>
                </a:solidFill>
              </a:defRPr>
            </a:lvl2pPr>
            <a:lvl3pPr>
              <a:defRPr sz="2400">
                <a:solidFill>
                  <a:srgbClr val="5C5C5C"/>
                </a:solidFill>
              </a:defRPr>
            </a:lvl3pPr>
            <a:lvl4pPr>
              <a:defRPr sz="2000">
                <a:solidFill>
                  <a:srgbClr val="5C5C5C"/>
                </a:solidFill>
              </a:defRPr>
            </a:lvl4pPr>
            <a:lvl5pPr>
              <a:defRPr sz="2000">
                <a:solidFill>
                  <a:srgbClr val="5C5C5C"/>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solidFill>
                  <a:srgbClr val="5C5C5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5534025"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p>
        </p:txBody>
      </p:sp>
      <p:sp>
        <p:nvSpPr>
          <p:cNvPr id="5" name="Footer Placeholder 4"/>
          <p:cNvSpPr>
            <a:spLocks noGrp="1"/>
          </p:cNvSpPr>
          <p:nvPr>
            <p:ph type="ftr" sz="quarter" idx="3"/>
          </p:nvPr>
        </p:nvSpPr>
        <p:spPr>
          <a:xfrm>
            <a:off x="111442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44196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4CF738-C9AB-4C6E-AA65-E4E34C4A4411}" type="slidenum">
              <a:rPr lang="en-US" smtClean="0"/>
              <a:t>‹#›</a:t>
            </a:fld>
            <a:endParaRPr lang="en-US" dirty="0"/>
          </a:p>
        </p:txBody>
      </p:sp>
      <p:pic>
        <p:nvPicPr>
          <p:cNvPr id="9" name="Picture 8" descr="United States Department of Agriculture (USDA) logo"/>
          <p:cNvPicPr>
            <a:picLocks noChangeAspect="1"/>
          </p:cNvPicPr>
          <p:nvPr userDrawn="1"/>
        </p:nvPicPr>
        <p:blipFill>
          <a:blip r:embed="rId14" cstate="print">
            <a:extLst>
              <a:ext uri="{BEBA8EAE-BF5A-486C-A8C5-ECC9F3942E4B}">
                <a14:imgProps xmlns:a14="http://schemas.microsoft.com/office/drawing/2010/main">
                  <a14:imgLayer r:embed="rId15">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0" name="Picture 9"/>
          <p:cNvPicPr>
            <a:picLocks noChangeAspect="1"/>
          </p:cNvPicPr>
          <p:nvPr userDrawn="1"/>
        </p:nvPicPr>
        <p:blipFill>
          <a:blip r:embed="rId16" cstate="print">
            <a:extLst>
              <a:ext uri="{BEBA8EAE-BF5A-486C-A8C5-ECC9F3942E4B}">
                <a14:imgProps xmlns:a14="http://schemas.microsoft.com/office/drawing/2010/main">
                  <a14:imgLayer r:embed="rId17">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4200" kern="1200">
          <a:solidFill>
            <a:srgbClr val="266A2E"/>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266A2E"/>
        </a:buClr>
        <a:buFont typeface="Wingdings" panose="05000000000000000000" pitchFamily="2" charset="2"/>
        <a:buChar char="§"/>
        <a:defRPr sz="2400" kern="1200">
          <a:solidFill>
            <a:srgbClr val="5C5C5C"/>
          </a:solidFill>
          <a:latin typeface="+mj-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600" kern="1200">
          <a:solidFill>
            <a:srgbClr val="5C5C5C"/>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C5C5C"/>
          </a:solidFill>
          <a:latin typeface="+mj-lt"/>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gi-bin/text-idx?SID=4c57d4b2b94e513c3ebec161447bf222&amp;mc=true&amp;node=pt36.2.220&amp;rgn=div5#se36.2.220_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ms-portal.usda.gov/sites/fs-orms/orms-directives/_layouts/15/WopiFrame.aspx?sourcedoc=/sites/fs-orms/orms-directives/Directives_1000/96701.doc&amp;action=defaul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hyperlink" Target="https://www.trails50.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fs.fed.us/trails"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fs.fed.us/managing-land/trails"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756" y="4174602"/>
            <a:ext cx="3514487" cy="197140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692" y="3170308"/>
            <a:ext cx="2636520" cy="1759053"/>
          </a:xfrm>
          <a:prstGeom prst="rect">
            <a:avLst/>
          </a:prstGeom>
        </p:spPr>
      </p:pic>
      <p:pic>
        <p:nvPicPr>
          <p:cNvPr id="4" name="Picture 3" descr="United States Department of Agriculture (USDA) logo"/>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228600"/>
            <a:ext cx="7772400" cy="4267200"/>
          </a:xfrm>
        </p:spPr>
        <p:txBody>
          <a:bodyPr/>
          <a:lstStyle/>
          <a:p>
            <a:r>
              <a:rPr lang="en-US" dirty="0" smtClean="0"/>
              <a:t>NEPA and Trails in the US Forest Service</a:t>
            </a:r>
            <a:br>
              <a:rPr lang="en-US" dirty="0" smtClean="0"/>
            </a:b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580" y="4724400"/>
            <a:ext cx="2631256" cy="1973442"/>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436" t="13821" r="436" b="50582"/>
          <a:stretch/>
        </p:blipFill>
        <p:spPr>
          <a:xfrm>
            <a:off x="318632" y="3170308"/>
            <a:ext cx="2636520" cy="157009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7973" y="4897958"/>
            <a:ext cx="2606165" cy="1799883"/>
          </a:xfrm>
          <a:prstGeom prst="rect">
            <a:avLst/>
          </a:prstGeom>
        </p:spPr>
      </p:pic>
    </p:spTree>
    <p:extLst>
      <p:ext uri="{BB962C8B-B14F-4D97-AF65-F5344CB8AC3E}">
        <p14:creationId xmlns:p14="http://schemas.microsoft.com/office/powerpoint/2010/main" val="3850334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a Federal </a:t>
            </a:r>
            <a:r>
              <a:rPr lang="en-US" sz="4400" dirty="0" smtClean="0"/>
              <a:t>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dirty="0" smtClean="0"/>
              <a:t>Actions with effects that </a:t>
            </a:r>
            <a:r>
              <a:rPr lang="en-US" i="1" u="sng" dirty="0" smtClean="0"/>
              <a:t>may</a:t>
            </a:r>
            <a:r>
              <a:rPr lang="en-US" dirty="0" smtClean="0"/>
              <a:t> be major and which are potentially subje</a:t>
            </a:r>
            <a:r>
              <a:rPr lang="en-US" dirty="0" smtClean="0"/>
              <a:t>ct to Federal control and responsibility.  </a:t>
            </a:r>
          </a:p>
          <a:p>
            <a:pPr marL="0" indent="0">
              <a:buNone/>
            </a:pPr>
            <a:endParaRPr lang="en-US" dirty="0" smtClean="0"/>
          </a:p>
          <a:p>
            <a:pPr>
              <a:buFont typeface="Arial" panose="020B0604020202020204" pitchFamily="34" charset="0"/>
              <a:buChar char="•"/>
            </a:pPr>
            <a:r>
              <a:rPr lang="en-US" b="1" dirty="0" smtClean="0"/>
              <a:t>New and continuing activities</a:t>
            </a:r>
          </a:p>
          <a:p>
            <a:pPr>
              <a:buFont typeface="Arial" panose="020B0604020202020204" pitchFamily="34" charset="0"/>
              <a:buChar char="•"/>
            </a:pPr>
            <a:r>
              <a:rPr lang="en-US" b="1" dirty="0" smtClean="0"/>
              <a:t>Projects and programs funded, regulated or approved by Federal Agencies</a:t>
            </a:r>
            <a:endParaRPr lang="en-US" dirty="0" smtClean="0"/>
          </a:p>
          <a:p>
            <a:pPr>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fld id="{BE4CF738-C9AB-4C6E-AA65-E4E34C4A4411}" type="slidenum">
              <a:rPr lang="en-US" smtClean="0"/>
              <a:t>10</a:t>
            </a:fld>
            <a:endParaRPr lang="en-US" dirty="0"/>
          </a:p>
        </p:txBody>
      </p:sp>
    </p:spTree>
    <p:extLst>
      <p:ext uri="{BB962C8B-B14F-4D97-AF65-F5344CB8AC3E}">
        <p14:creationId xmlns:p14="http://schemas.microsoft.com/office/powerpoint/2010/main" val="121560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a Federal </a:t>
            </a:r>
            <a:r>
              <a:rPr lang="en-US" sz="4400" dirty="0" smtClean="0"/>
              <a:t>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dirty="0" smtClean="0"/>
              <a:t>Federal actions tend to fall in 1 of 4 categories</a:t>
            </a:r>
          </a:p>
          <a:p>
            <a:pPr marL="0" indent="0">
              <a:buNone/>
            </a:pPr>
            <a:endParaRPr lang="en-US" dirty="0" smtClean="0"/>
          </a:p>
          <a:p>
            <a:pPr>
              <a:buFont typeface="Arial" panose="020B0604020202020204" pitchFamily="34" charset="0"/>
              <a:buChar char="•"/>
            </a:pPr>
            <a:r>
              <a:rPr lang="en-US" b="1" dirty="0" smtClean="0"/>
              <a:t>Adoption of Official Policy</a:t>
            </a:r>
          </a:p>
          <a:p>
            <a:pPr>
              <a:buFont typeface="Arial" panose="020B0604020202020204" pitchFamily="34" charset="0"/>
              <a:buChar char="•"/>
            </a:pPr>
            <a:r>
              <a:rPr lang="en-US" b="1" dirty="0" smtClean="0"/>
              <a:t>Adoption of Formal Plans</a:t>
            </a:r>
          </a:p>
          <a:p>
            <a:pPr>
              <a:buFont typeface="Arial" panose="020B0604020202020204" pitchFamily="34" charset="0"/>
              <a:buChar char="•"/>
            </a:pPr>
            <a:r>
              <a:rPr lang="en-US" b="1" dirty="0" smtClean="0"/>
              <a:t>Adoption of programs</a:t>
            </a:r>
          </a:p>
          <a:p>
            <a:pPr>
              <a:buFont typeface="Arial" panose="020B0604020202020204" pitchFamily="34" charset="0"/>
              <a:buChar char="•"/>
            </a:pPr>
            <a:r>
              <a:rPr lang="en-US" b="1" dirty="0" smtClean="0"/>
              <a:t>Approval of specific projects </a:t>
            </a:r>
            <a:r>
              <a:rPr lang="en-US" i="1" dirty="0" smtClean="0"/>
              <a:t>such as construction or management activities located in a defined geographic area</a:t>
            </a:r>
            <a:endParaRPr lang="en-US" i="1" dirty="0" smtClean="0"/>
          </a:p>
          <a:p>
            <a:pPr>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fld id="{BE4CF738-C9AB-4C6E-AA65-E4E34C4A4411}" type="slidenum">
              <a:rPr lang="en-US" smtClean="0"/>
              <a:t>11</a:t>
            </a:fld>
            <a:endParaRPr lang="en-US" dirty="0"/>
          </a:p>
        </p:txBody>
      </p:sp>
    </p:spTree>
    <p:extLst>
      <p:ext uri="{BB962C8B-B14F-4D97-AF65-F5344CB8AC3E}">
        <p14:creationId xmlns:p14="http://schemas.microsoft.com/office/powerpoint/2010/main" val="59686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Recap of Federal Action</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If…</a:t>
            </a:r>
          </a:p>
          <a:p>
            <a:pPr marL="0" indent="0">
              <a:buNone/>
            </a:pPr>
            <a:endParaRPr lang="en-US" dirty="0" smtClean="0"/>
          </a:p>
          <a:p>
            <a:pPr>
              <a:buFont typeface="Arial" panose="020B0604020202020204" pitchFamily="34" charset="0"/>
              <a:buChar char="•"/>
            </a:pPr>
            <a:r>
              <a:rPr lang="en-US" dirty="0" smtClean="0"/>
              <a:t>It is an existing or new project, or</a:t>
            </a:r>
          </a:p>
          <a:p>
            <a:pPr>
              <a:buFont typeface="Arial" panose="020B0604020202020204" pitchFamily="34" charset="0"/>
              <a:buChar char="•"/>
            </a:pPr>
            <a:r>
              <a:rPr lang="en-US" dirty="0" smtClean="0"/>
              <a:t>Involves federal dollars, or</a:t>
            </a:r>
          </a:p>
          <a:p>
            <a:pPr>
              <a:buFont typeface="Arial" panose="020B0604020202020204" pitchFamily="34" charset="0"/>
              <a:buChar char="•"/>
            </a:pPr>
            <a:r>
              <a:rPr lang="en-US" dirty="0" smtClean="0"/>
              <a:t>Is approved by a federal agency, or</a:t>
            </a:r>
          </a:p>
          <a:p>
            <a:pPr>
              <a:buFont typeface="Arial" panose="020B0604020202020204" pitchFamily="34" charset="0"/>
              <a:buChar char="•"/>
            </a:pPr>
            <a:r>
              <a:rPr lang="en-US" dirty="0" smtClean="0"/>
              <a:t>Is discretionary, or</a:t>
            </a:r>
          </a:p>
          <a:p>
            <a:pPr>
              <a:buFont typeface="Arial" panose="020B0604020202020204" pitchFamily="34" charset="0"/>
              <a:buChar char="•"/>
            </a:pPr>
            <a:r>
              <a:rPr lang="en-US" dirty="0" smtClean="0"/>
              <a:t>May result in major effects to the environment</a:t>
            </a:r>
            <a:endParaRPr lang="en-US" dirty="0" smtClean="0"/>
          </a:p>
          <a:p>
            <a:pPr>
              <a:buFont typeface="Arial" panose="020B0604020202020204" pitchFamily="34" charset="0"/>
              <a:buChar char="•"/>
            </a:pPr>
            <a:endParaRPr lang="en-US" dirty="0" smtClean="0"/>
          </a:p>
          <a:p>
            <a:pPr marL="0" indent="0" algn="ctr">
              <a:buNone/>
            </a:pPr>
            <a:r>
              <a:rPr lang="en-US" sz="4400" dirty="0" smtClean="0">
                <a:solidFill>
                  <a:srgbClr val="266A2E"/>
                </a:solidFill>
                <a:effectLst>
                  <a:outerShdw blurRad="63500" dist="38100" dir="5400000" algn="t" rotWithShape="0">
                    <a:prstClr val="black">
                      <a:alpha val="25000"/>
                    </a:prstClr>
                  </a:outerShdw>
                </a:effectLst>
                <a:latin typeface="+mn-lt"/>
                <a:ea typeface="+mj-ea"/>
                <a:cs typeface="+mj-cs"/>
              </a:rPr>
              <a:t>NEPA </a:t>
            </a:r>
            <a:r>
              <a:rPr lang="en-US" sz="4400" dirty="0">
                <a:solidFill>
                  <a:srgbClr val="266A2E"/>
                </a:solidFill>
                <a:effectLst>
                  <a:outerShdw blurRad="63500" dist="38100" dir="5400000" algn="t" rotWithShape="0">
                    <a:prstClr val="black">
                      <a:alpha val="25000"/>
                    </a:prstClr>
                  </a:outerShdw>
                </a:effectLst>
                <a:latin typeface="+mn-lt"/>
                <a:ea typeface="+mj-ea"/>
                <a:cs typeface="+mj-cs"/>
              </a:rPr>
              <a:t>Applies</a:t>
            </a:r>
          </a:p>
        </p:txBody>
      </p:sp>
      <p:sp>
        <p:nvSpPr>
          <p:cNvPr id="4" name="Slide Number Placeholder 3"/>
          <p:cNvSpPr>
            <a:spLocks noGrp="1"/>
          </p:cNvSpPr>
          <p:nvPr>
            <p:ph type="sldNum" sz="quarter" idx="12"/>
          </p:nvPr>
        </p:nvSpPr>
        <p:spPr/>
        <p:txBody>
          <a:bodyPr/>
          <a:lstStyle/>
          <a:p>
            <a:fld id="{BE4CF738-C9AB-4C6E-AA65-E4E34C4A4411}" type="slidenum">
              <a:rPr lang="en-US" smtClean="0"/>
              <a:t>12</a:t>
            </a:fld>
            <a:endParaRPr lang="en-US" dirty="0"/>
          </a:p>
        </p:txBody>
      </p:sp>
    </p:spTree>
    <p:extLst>
      <p:ext uri="{BB962C8B-B14F-4D97-AF65-F5344CB8AC3E}">
        <p14:creationId xmlns:p14="http://schemas.microsoft.com/office/powerpoint/2010/main" val="93686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about </a:t>
            </a:r>
            <a:r>
              <a:rPr lang="en-US" sz="4400" dirty="0" smtClean="0"/>
              <a:t>Trails?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endParaRPr lang="en-US" dirty="0"/>
          </a:p>
          <a:p>
            <a:pPr marL="0" indent="0">
              <a:buNone/>
            </a:pPr>
            <a:r>
              <a:rPr lang="en-US" dirty="0" smtClean="0"/>
              <a:t>Constructing</a:t>
            </a:r>
            <a:r>
              <a:rPr lang="en-US" dirty="0" smtClean="0"/>
              <a:t>, </a:t>
            </a:r>
            <a:r>
              <a:rPr lang="en-US" dirty="0" smtClean="0"/>
              <a:t>maintaining, rerouting </a:t>
            </a:r>
            <a:r>
              <a:rPr lang="en-US" dirty="0" smtClean="0"/>
              <a:t>or adopting </a:t>
            </a:r>
            <a:r>
              <a:rPr lang="en-US" dirty="0" smtClean="0"/>
              <a:t>an ad-hoc </a:t>
            </a:r>
            <a:r>
              <a:rPr lang="en-US" dirty="0" smtClean="0"/>
              <a:t>trail on NFS lands is a federal action, and therefore requires some level of environmental analysis under NEPA.</a:t>
            </a:r>
          </a:p>
        </p:txBody>
      </p:sp>
      <p:sp>
        <p:nvSpPr>
          <p:cNvPr id="4" name="Slide Number Placeholder 3"/>
          <p:cNvSpPr>
            <a:spLocks noGrp="1"/>
          </p:cNvSpPr>
          <p:nvPr>
            <p:ph type="sldNum" sz="quarter" idx="12"/>
          </p:nvPr>
        </p:nvSpPr>
        <p:spPr/>
        <p:txBody>
          <a:bodyPr/>
          <a:lstStyle/>
          <a:p>
            <a:fld id="{BE4CF738-C9AB-4C6E-AA65-E4E34C4A4411}" type="slidenum">
              <a:rPr lang="en-US" smtClean="0"/>
              <a:t>13</a:t>
            </a:fld>
            <a:endParaRPr lang="en-US" dirty="0"/>
          </a:p>
        </p:txBody>
      </p:sp>
    </p:spTree>
    <p:extLst>
      <p:ext uri="{BB962C8B-B14F-4D97-AF65-F5344CB8AC3E}">
        <p14:creationId xmlns:p14="http://schemas.microsoft.com/office/powerpoint/2010/main" val="276609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3 Levels of NEPA Analysis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endParaRPr lang="en-US" dirty="0"/>
          </a:p>
          <a:p>
            <a:pPr>
              <a:buFont typeface="Arial" panose="020B0604020202020204" pitchFamily="34" charset="0"/>
              <a:buChar char="•"/>
            </a:pPr>
            <a:r>
              <a:rPr lang="en-US" dirty="0" smtClean="0"/>
              <a:t>Categorical Exclusion</a:t>
            </a:r>
          </a:p>
          <a:p>
            <a:pPr>
              <a:buFont typeface="Arial" panose="020B0604020202020204" pitchFamily="34" charset="0"/>
              <a:buChar char="•"/>
            </a:pPr>
            <a:r>
              <a:rPr lang="en-US" dirty="0" smtClean="0"/>
              <a:t>Environmental Analysis</a:t>
            </a:r>
          </a:p>
          <a:p>
            <a:pPr>
              <a:buFont typeface="Arial" panose="020B0604020202020204" pitchFamily="34" charset="0"/>
              <a:buChar char="•"/>
            </a:pPr>
            <a:r>
              <a:rPr lang="en-US" dirty="0" smtClean="0"/>
              <a:t>Environmental Impact Statement</a:t>
            </a:r>
            <a:endParaRPr lang="en-US" dirty="0" smtClean="0"/>
          </a:p>
        </p:txBody>
      </p:sp>
      <p:sp>
        <p:nvSpPr>
          <p:cNvPr id="4" name="Slide Number Placeholder 3"/>
          <p:cNvSpPr>
            <a:spLocks noGrp="1"/>
          </p:cNvSpPr>
          <p:nvPr>
            <p:ph type="sldNum" sz="quarter" idx="12"/>
          </p:nvPr>
        </p:nvSpPr>
        <p:spPr/>
        <p:txBody>
          <a:bodyPr/>
          <a:lstStyle/>
          <a:p>
            <a:fld id="{BE4CF738-C9AB-4C6E-AA65-E4E34C4A4411}" type="slidenum">
              <a:rPr lang="en-US" smtClean="0"/>
              <a:t>14</a:t>
            </a:fld>
            <a:endParaRPr lang="en-US" dirty="0"/>
          </a:p>
        </p:txBody>
      </p:sp>
    </p:spTree>
    <p:extLst>
      <p:ext uri="{BB962C8B-B14F-4D97-AF65-F5344CB8AC3E}">
        <p14:creationId xmlns:p14="http://schemas.microsoft.com/office/powerpoint/2010/main" val="1831320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Categorical Exclusions (CE)</a:t>
            </a:r>
          </a:p>
        </p:txBody>
      </p:sp>
      <p:sp>
        <p:nvSpPr>
          <p:cNvPr id="3" name="Content Placeholder 2"/>
          <p:cNvSpPr>
            <a:spLocks noGrp="1"/>
          </p:cNvSpPr>
          <p:nvPr>
            <p:ph idx="1"/>
          </p:nvPr>
        </p:nvSpPr>
        <p:spPr/>
        <p:txBody>
          <a:bodyPr/>
          <a:lstStyle/>
          <a:p>
            <a:endParaRPr lang="en-US" dirty="0" smtClean="0"/>
          </a:p>
          <a:p>
            <a:r>
              <a:rPr lang="en-US" dirty="0" smtClean="0"/>
              <a:t>Proposed </a:t>
            </a:r>
            <a:r>
              <a:rPr lang="en-US" dirty="0"/>
              <a:t>actions may be categorically excluded from analysis and documentation in an EIS or EA, </a:t>
            </a:r>
            <a:r>
              <a:rPr lang="en-US" dirty="0" smtClean="0"/>
              <a:t>if:</a:t>
            </a:r>
          </a:p>
          <a:p>
            <a:pPr marL="0" indent="0">
              <a:buNone/>
            </a:pPr>
            <a:endParaRPr lang="en-US" sz="1000" dirty="0" smtClean="0"/>
          </a:p>
          <a:p>
            <a:pPr lvl="1"/>
            <a:r>
              <a:rPr lang="en-US" dirty="0" smtClean="0"/>
              <a:t>There </a:t>
            </a:r>
            <a:r>
              <a:rPr lang="en-US" dirty="0"/>
              <a:t>are </a:t>
            </a:r>
            <a:r>
              <a:rPr lang="en-US" i="1" dirty="0"/>
              <a:t>no extraordinary circumstances</a:t>
            </a:r>
            <a:r>
              <a:rPr lang="en-US" dirty="0"/>
              <a:t> related to the proposed </a:t>
            </a:r>
            <a:r>
              <a:rPr lang="en-US" dirty="0" smtClean="0"/>
              <a:t>action, </a:t>
            </a:r>
            <a:r>
              <a:rPr lang="en-US" dirty="0"/>
              <a:t>and </a:t>
            </a:r>
            <a:endParaRPr lang="en-US" dirty="0" smtClean="0"/>
          </a:p>
          <a:p>
            <a:pPr marL="457200" lvl="1" indent="0">
              <a:buNone/>
            </a:pPr>
            <a:endParaRPr lang="en-US" dirty="0" smtClean="0"/>
          </a:p>
          <a:p>
            <a:pPr lvl="1"/>
            <a:r>
              <a:rPr lang="en-US" dirty="0" smtClean="0"/>
              <a:t>If </a:t>
            </a:r>
            <a:r>
              <a:rPr lang="en-US" dirty="0"/>
              <a:t>the proposed action is </a:t>
            </a:r>
            <a:r>
              <a:rPr lang="en-US" u="sng" dirty="0"/>
              <a:t>within one of the categories </a:t>
            </a:r>
            <a:r>
              <a:rPr lang="en-US" dirty="0"/>
              <a:t>in </a:t>
            </a:r>
            <a:r>
              <a:rPr lang="en-US" dirty="0" smtClean="0">
                <a:hlinkClick r:id="rId3"/>
              </a:rPr>
              <a:t>36 CFR 220</a:t>
            </a:r>
            <a:r>
              <a:rPr lang="en-US" dirty="0" smtClean="0"/>
              <a:t> or </a:t>
            </a:r>
            <a:r>
              <a:rPr lang="en-US" dirty="0"/>
              <a:t>is a listed category in section 31.12 or 31.2 of the Environmental Policy and Procedures Handbook, chapter 30 (</a:t>
            </a:r>
            <a:r>
              <a:rPr lang="en-US" dirty="0">
                <a:hlinkClick r:id="rId4"/>
              </a:rPr>
              <a:t>FSH 1909.15</a:t>
            </a:r>
            <a:r>
              <a:rPr lang="en-US" dirty="0"/>
              <a:t>).</a:t>
            </a:r>
          </a:p>
        </p:txBody>
      </p:sp>
      <p:sp>
        <p:nvSpPr>
          <p:cNvPr id="4" name="Slide Number Placeholder 3"/>
          <p:cNvSpPr>
            <a:spLocks noGrp="1"/>
          </p:cNvSpPr>
          <p:nvPr>
            <p:ph type="sldNum" sz="quarter" idx="12"/>
          </p:nvPr>
        </p:nvSpPr>
        <p:spPr/>
        <p:txBody>
          <a:bodyPr/>
          <a:lstStyle/>
          <a:p>
            <a:fld id="{BE4CF738-C9AB-4C6E-AA65-E4E34C4A4411}" type="slidenum">
              <a:rPr lang="en-US" smtClean="0"/>
              <a:t>15</a:t>
            </a:fld>
            <a:endParaRPr lang="en-US" dirty="0"/>
          </a:p>
        </p:txBody>
      </p:sp>
    </p:spTree>
    <p:extLst>
      <p:ext uri="{BB962C8B-B14F-4D97-AF65-F5344CB8AC3E}">
        <p14:creationId xmlns:p14="http://schemas.microsoft.com/office/powerpoint/2010/main" val="276505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Extraordinary Circumstances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FSH 1909.15 at </a:t>
            </a:r>
            <a:r>
              <a:rPr lang="en-US" dirty="0" smtClean="0"/>
              <a:t>31.2 provides </a:t>
            </a:r>
            <a:r>
              <a:rPr lang="en-US" dirty="0"/>
              <a:t>the following list of resource </a:t>
            </a:r>
            <a:r>
              <a:rPr lang="en-US" dirty="0" smtClean="0"/>
              <a:t>conditions that should be considered:</a:t>
            </a:r>
            <a:endParaRPr lang="en-US" dirty="0"/>
          </a:p>
          <a:p>
            <a:pPr marL="800100" lvl="1" indent="-342900">
              <a:buFont typeface="+mj-lt"/>
              <a:buAutoNum type="arabicPeriod"/>
            </a:pPr>
            <a:r>
              <a:rPr lang="en-US" dirty="0"/>
              <a:t>Federally listed threatened or endangered species or designated critical </a:t>
            </a:r>
            <a:r>
              <a:rPr lang="en-US" dirty="0" smtClean="0"/>
              <a:t>habitat;</a:t>
            </a:r>
            <a:endParaRPr lang="en-US" dirty="0"/>
          </a:p>
          <a:p>
            <a:pPr marL="800100" lvl="1" indent="-342900">
              <a:buFont typeface="+mj-lt"/>
              <a:buAutoNum type="arabicPeriod"/>
            </a:pPr>
            <a:r>
              <a:rPr lang="en-US" dirty="0"/>
              <a:t>Flood plains, wetlands, or municipal </a:t>
            </a:r>
            <a:r>
              <a:rPr lang="en-US" dirty="0" smtClean="0"/>
              <a:t>watersheds;</a:t>
            </a:r>
            <a:endParaRPr lang="en-US" dirty="0"/>
          </a:p>
          <a:p>
            <a:pPr marL="800100" lvl="1" indent="-342900">
              <a:buFont typeface="+mj-lt"/>
              <a:buAutoNum type="arabicPeriod"/>
            </a:pPr>
            <a:r>
              <a:rPr lang="en-US" dirty="0"/>
              <a:t>Congressionally designated areas, such as wilderness, wilderness study areas, or national recreation </a:t>
            </a:r>
            <a:r>
              <a:rPr lang="en-US" dirty="0" smtClean="0"/>
              <a:t>areas;</a:t>
            </a:r>
            <a:endParaRPr lang="en-US" dirty="0"/>
          </a:p>
          <a:p>
            <a:pPr marL="800100" lvl="1" indent="-342900">
              <a:buFont typeface="+mj-lt"/>
              <a:buAutoNum type="arabicPeriod"/>
            </a:pPr>
            <a:r>
              <a:rPr lang="en-US" dirty="0"/>
              <a:t>Inventoried roadless </a:t>
            </a:r>
            <a:r>
              <a:rPr lang="en-US" dirty="0" smtClean="0"/>
              <a:t>areas;</a:t>
            </a:r>
            <a:endParaRPr lang="en-US" dirty="0"/>
          </a:p>
          <a:p>
            <a:pPr marL="800100" lvl="1" indent="-342900">
              <a:buFont typeface="+mj-lt"/>
              <a:buAutoNum type="arabicPeriod"/>
            </a:pPr>
            <a:r>
              <a:rPr lang="en-US" dirty="0"/>
              <a:t>Research natural </a:t>
            </a:r>
            <a:r>
              <a:rPr lang="en-US" dirty="0" smtClean="0"/>
              <a:t>areas;</a:t>
            </a:r>
            <a:endParaRPr lang="en-US" dirty="0"/>
          </a:p>
          <a:p>
            <a:pPr marL="800100" lvl="1" indent="-342900">
              <a:buFont typeface="+mj-lt"/>
              <a:buAutoNum type="arabicPeriod"/>
            </a:pPr>
            <a:r>
              <a:rPr lang="en-US" dirty="0"/>
              <a:t>American Indians and Alaska Native religious or cultural </a:t>
            </a:r>
            <a:r>
              <a:rPr lang="en-US" dirty="0" smtClean="0"/>
              <a:t>sites;</a:t>
            </a:r>
            <a:endParaRPr lang="en-US" dirty="0"/>
          </a:p>
          <a:p>
            <a:pPr marL="800100" lvl="1" indent="-342900">
              <a:buFont typeface="+mj-lt"/>
              <a:buAutoNum type="arabicPeriod"/>
            </a:pPr>
            <a:r>
              <a:rPr lang="en-US" dirty="0"/>
              <a:t>Archaeological sites, or historic properties or area’s.</a:t>
            </a:r>
          </a:p>
          <a:p>
            <a:pPr>
              <a:buFont typeface="Arial" panose="020B0604020202020204" pitchFamily="34" charset="0"/>
              <a:buChar char="•"/>
            </a:pPr>
            <a:r>
              <a:rPr lang="en-US" dirty="0"/>
              <a:t>There may be other resource conditions specific to an area, so the above list is not the sole source, but generally account for most situations. </a:t>
            </a:r>
          </a:p>
          <a:p>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16</a:t>
            </a:fld>
            <a:endParaRPr lang="en-US" dirty="0"/>
          </a:p>
        </p:txBody>
      </p:sp>
    </p:spTree>
    <p:extLst>
      <p:ext uri="{BB962C8B-B14F-4D97-AF65-F5344CB8AC3E}">
        <p14:creationId xmlns:p14="http://schemas.microsoft.com/office/powerpoint/2010/main" val="2027388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CEs for Trails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u="sng" dirty="0"/>
              <a:t>36 CFR 220.6(d)(4)</a:t>
            </a:r>
            <a:endParaRPr lang="en-US" b="1" i="1" u="sng" dirty="0" smtClean="0"/>
          </a:p>
          <a:p>
            <a:pPr lvl="1"/>
            <a:r>
              <a:rPr lang="en-US" b="1" i="1" dirty="0" smtClean="0"/>
              <a:t>(</a:t>
            </a:r>
            <a:r>
              <a:rPr lang="en-US" b="1" i="1" dirty="0"/>
              <a:t>iv)  Pruning vegetation and cleaning culverts along a trail and grooming the surface of the trail; </a:t>
            </a:r>
            <a:r>
              <a:rPr lang="en-US" b="1" i="1" dirty="0" smtClean="0"/>
              <a:t>and</a:t>
            </a:r>
          </a:p>
          <a:p>
            <a:pPr>
              <a:buFont typeface="Arial" panose="020B0604020202020204" pitchFamily="34" charset="0"/>
              <a:buChar char="•"/>
            </a:pPr>
            <a:r>
              <a:rPr lang="en-US" u="sng" dirty="0"/>
              <a:t>36 CFR 220.6(e)(1</a:t>
            </a:r>
            <a:r>
              <a:rPr lang="en-US" u="sng" dirty="0" smtClean="0"/>
              <a:t>)</a:t>
            </a:r>
          </a:p>
          <a:p>
            <a:pPr>
              <a:buFont typeface="Arial" panose="020B0604020202020204" pitchFamily="34" charset="0"/>
              <a:buChar char="•"/>
            </a:pPr>
            <a:r>
              <a:rPr lang="en-US" i="1" dirty="0" smtClean="0"/>
              <a:t>Construction </a:t>
            </a:r>
            <a:r>
              <a:rPr lang="en-US" i="1" dirty="0"/>
              <a:t>and reconstruction of trails.  Examples include but are not limited to:</a:t>
            </a:r>
            <a:endParaRPr lang="en-US" dirty="0"/>
          </a:p>
          <a:p>
            <a:pPr lvl="1"/>
            <a:r>
              <a:rPr lang="en-US" b="1" i="1" dirty="0"/>
              <a:t>(i) Constructing or reconstructing a trail to a scenic overlook and</a:t>
            </a:r>
            <a:endParaRPr lang="en-US" dirty="0"/>
          </a:p>
          <a:p>
            <a:pPr lvl="1"/>
            <a:r>
              <a:rPr lang="en-US" b="1" i="1" dirty="0"/>
              <a:t>(ii) Reconstructing an existing trail to allow use by handicapped individuals.</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17</a:t>
            </a:fld>
            <a:endParaRPr lang="en-US" dirty="0"/>
          </a:p>
        </p:txBody>
      </p:sp>
    </p:spTree>
    <p:extLst>
      <p:ext uri="{BB962C8B-B14F-4D97-AF65-F5344CB8AC3E}">
        <p14:creationId xmlns:p14="http://schemas.microsoft.com/office/powerpoint/2010/main" val="3549099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Mere Presence</a:t>
            </a:r>
          </a:p>
        </p:txBody>
      </p:sp>
      <p:sp>
        <p:nvSpPr>
          <p:cNvPr id="3" name="Content Placeholder 2"/>
          <p:cNvSpPr>
            <a:spLocks noGrp="1"/>
          </p:cNvSpPr>
          <p:nvPr>
            <p:ph idx="1"/>
          </p:nvPr>
        </p:nvSpPr>
        <p:spPr/>
        <p:txBody>
          <a:bodyPr/>
          <a:lstStyle/>
          <a:p>
            <a:r>
              <a:rPr lang="en-US" dirty="0"/>
              <a:t>IMPORTANT -  “</a:t>
            </a:r>
            <a:r>
              <a:rPr lang="en-US" b="1" dirty="0"/>
              <a:t>The mere presence of one or more of the cited resource conditions does not preclude use of a categorical exclusion</a:t>
            </a:r>
            <a:r>
              <a:rPr lang="en-US" dirty="0"/>
              <a:t>.  It is the degree of the potential effect of a proposed action on these resource conditions that determines whether extraordinary circumstances exist</a:t>
            </a:r>
            <a:r>
              <a:rPr lang="en-US" dirty="0" smtClean="0"/>
              <a:t>.”</a:t>
            </a:r>
            <a:endParaRPr lang="en-US" dirty="0"/>
          </a:p>
          <a:p>
            <a:r>
              <a:rPr lang="en-US" dirty="0"/>
              <a:t>Refer to </a:t>
            </a:r>
            <a:r>
              <a:rPr lang="en-US" dirty="0" smtClean="0"/>
              <a:t>36 CFR 220.6(b); FSH 1901.15, 31.2; </a:t>
            </a:r>
            <a:r>
              <a:rPr lang="en-US" dirty="0"/>
              <a:t>and Federal Register Notice of July 6, 2004.</a:t>
            </a:r>
          </a:p>
          <a:p>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18</a:t>
            </a:fld>
            <a:endParaRPr lang="en-US" dirty="0"/>
          </a:p>
        </p:txBody>
      </p:sp>
    </p:spTree>
    <p:extLst>
      <p:ext uri="{BB962C8B-B14F-4D97-AF65-F5344CB8AC3E}">
        <p14:creationId xmlns:p14="http://schemas.microsoft.com/office/powerpoint/2010/main" val="259048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NEPA Process</a:t>
            </a:r>
          </a:p>
        </p:txBody>
      </p:sp>
      <p:sp>
        <p:nvSpPr>
          <p:cNvPr id="4" name="Slide Number Placeholder 3"/>
          <p:cNvSpPr>
            <a:spLocks noGrp="1"/>
          </p:cNvSpPr>
          <p:nvPr>
            <p:ph type="sldNum" sz="quarter" idx="12"/>
          </p:nvPr>
        </p:nvSpPr>
        <p:spPr/>
        <p:txBody>
          <a:bodyPr/>
          <a:lstStyle/>
          <a:p>
            <a:fld id="{BE4CF738-C9AB-4C6E-AA65-E4E34C4A4411}" type="slidenum">
              <a:rPr lang="en-US" smtClean="0"/>
              <a:t>19</a:t>
            </a:fld>
            <a:endParaRPr lang="en-US" dirty="0"/>
          </a:p>
        </p:txBody>
      </p:sp>
      <p:pic>
        <p:nvPicPr>
          <p:cNvPr id="7" name="Picture 2" descr="Mobius ribbon for triangle; steps moved to inside triangle tape; all&#10;fonts changed to Arial&#10;" title="NEPA Triang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1687" y="1828887"/>
            <a:ext cx="5257800" cy="429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50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1"/>
            <a:ext cx="7772400" cy="1202047"/>
          </a:xfrm>
        </p:spPr>
        <p:txBody>
          <a:bodyPr/>
          <a:lstStyle/>
          <a:p>
            <a:r>
              <a:rPr lang="en-US" dirty="0" smtClean="0"/>
              <a:t>???</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
        <p:nvSpPr>
          <p:cNvPr id="3" name="Subtitle 2"/>
          <p:cNvSpPr>
            <a:spLocks noGrp="1"/>
          </p:cNvSpPr>
          <p:nvPr>
            <p:ph type="subTitle" idx="1"/>
          </p:nvPr>
        </p:nvSpPr>
        <p:spPr>
          <a:xfrm>
            <a:off x="1371600" y="1964050"/>
            <a:ext cx="6400800" cy="1693550"/>
          </a:xfrm>
        </p:spPr>
        <p:txBody>
          <a:bodyPr>
            <a:normAutofit fontScale="92500" lnSpcReduction="20000"/>
          </a:bodyPr>
          <a:lstStyle/>
          <a:p>
            <a:endParaRPr lang="en-US" sz="3000" i="1" dirty="0" smtClean="0">
              <a:solidFill>
                <a:schemeClr val="tx1"/>
              </a:solidFill>
            </a:endParaRPr>
          </a:p>
          <a:p>
            <a:r>
              <a:rPr lang="en-US" sz="3000" i="1" dirty="0" smtClean="0">
                <a:solidFill>
                  <a:schemeClr val="tx1"/>
                </a:solidFill>
              </a:rPr>
              <a:t>Why is it so seemingly difficult to build something so simple as a trail?</a:t>
            </a:r>
            <a:r>
              <a:rPr lang="en-US" sz="3000" dirty="0" smtClean="0"/>
              <a:t>  </a:t>
            </a:r>
          </a:p>
          <a:p>
            <a:pPr marL="342900" indent="-342900" algn="l">
              <a:buFont typeface="Arial" panose="020B0604020202020204" pitchFamily="34" charset="0"/>
              <a:buChar char="•"/>
            </a:pPr>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662" y="3657600"/>
            <a:ext cx="3884676" cy="2583687"/>
          </a:xfrm>
          <a:prstGeom prst="rect">
            <a:avLst/>
          </a:prstGeom>
        </p:spPr>
      </p:pic>
    </p:spTree>
    <p:extLst>
      <p:ext uri="{BB962C8B-B14F-4D97-AF65-F5344CB8AC3E}">
        <p14:creationId xmlns:p14="http://schemas.microsoft.com/office/powerpoint/2010/main" val="3074275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E4CF738-C9AB-4C6E-AA65-E4E34C4A4411}" type="slidenum">
              <a:rPr lang="en-US" smtClean="0"/>
              <a:t>20</a:t>
            </a:fld>
            <a:endParaRPr lang="en-US" dirty="0"/>
          </a:p>
        </p:txBody>
      </p:sp>
      <p:pic>
        <p:nvPicPr>
          <p:cNvPr id="5" name="Picture 4"/>
          <p:cNvPicPr>
            <a:picLocks noChangeAspect="1"/>
          </p:cNvPicPr>
          <p:nvPr/>
        </p:nvPicPr>
        <p:blipFill>
          <a:blip r:embed="rId3"/>
          <a:stretch>
            <a:fillRect/>
          </a:stretch>
        </p:blipFill>
        <p:spPr>
          <a:xfrm>
            <a:off x="8467" y="304800"/>
            <a:ext cx="9144000" cy="5083923"/>
          </a:xfrm>
          <a:prstGeom prst="rect">
            <a:avLst/>
          </a:prstGeom>
        </p:spPr>
      </p:pic>
    </p:spTree>
    <p:extLst>
      <p:ext uri="{BB962C8B-B14F-4D97-AF65-F5344CB8AC3E}">
        <p14:creationId xmlns:p14="http://schemas.microsoft.com/office/powerpoint/2010/main" val="57936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Greg Schuster</a:t>
            </a:r>
          </a:p>
          <a:p>
            <a:pPr marL="0" indent="0" algn="ctr">
              <a:buNone/>
            </a:pPr>
            <a:r>
              <a:rPr lang="en-US" dirty="0" smtClean="0"/>
              <a:t>Tonto National Forest</a:t>
            </a:r>
          </a:p>
          <a:p>
            <a:pPr marL="0" indent="0" algn="ctr">
              <a:buNone/>
            </a:pPr>
            <a:r>
              <a:rPr lang="en-US" dirty="0" smtClean="0"/>
              <a:t>Recreation Program Manager</a:t>
            </a:r>
          </a:p>
          <a:p>
            <a:pPr marL="0" indent="0" algn="ctr">
              <a:buNone/>
            </a:pPr>
            <a:r>
              <a:rPr lang="en-US" dirty="0"/>
              <a:t>g</a:t>
            </a:r>
            <a:r>
              <a:rPr lang="en-US" dirty="0" smtClean="0"/>
              <a:t>jschuster@fs.fed.us</a:t>
            </a:r>
          </a:p>
          <a:p>
            <a:pPr marL="0" indent="0" algn="ctr">
              <a:buNone/>
            </a:pPr>
            <a:endParaRPr lang="en-US" dirty="0"/>
          </a:p>
          <a:p>
            <a:pPr marL="0" indent="0" algn="ctr">
              <a:buNone/>
            </a:pPr>
            <a:endParaRPr lang="en-US" dirty="0" smtClean="0"/>
          </a:p>
          <a:p>
            <a:pPr marL="0" indent="0" algn="ctr">
              <a:lnSpc>
                <a:spcPts val="5800"/>
              </a:lnSpc>
              <a:spcBef>
                <a:spcPct val="0"/>
              </a:spcBef>
              <a:buNone/>
            </a:pPr>
            <a:r>
              <a:rPr lang="en-US" sz="4200" dirty="0">
                <a:solidFill>
                  <a:srgbClr val="266A2E"/>
                </a:solidFill>
                <a:effectLst>
                  <a:outerShdw blurRad="63500" dist="38100" dir="5400000" algn="t" rotWithShape="0">
                    <a:prstClr val="black">
                      <a:alpha val="25000"/>
                    </a:prstClr>
                  </a:outerShdw>
                </a:effectLst>
                <a:latin typeface="+mn-lt"/>
                <a:ea typeface="+mj-ea"/>
                <a:cs typeface="+mj-cs"/>
              </a:rPr>
              <a:t>Questions?</a:t>
            </a:r>
          </a:p>
        </p:txBody>
      </p:sp>
      <p:sp>
        <p:nvSpPr>
          <p:cNvPr id="4" name="Slide Number Placeholder 3"/>
          <p:cNvSpPr>
            <a:spLocks noGrp="1"/>
          </p:cNvSpPr>
          <p:nvPr>
            <p:ph type="sldNum" sz="quarter" idx="12"/>
          </p:nvPr>
        </p:nvSpPr>
        <p:spPr/>
        <p:txBody>
          <a:bodyPr/>
          <a:lstStyle/>
          <a:p>
            <a:fld id="{BE4CF738-C9AB-4C6E-AA65-E4E34C4A4411}" type="slidenum">
              <a:rPr lang="en-US" smtClean="0"/>
              <a:t>21</a:t>
            </a:fld>
            <a:endParaRPr lang="en-US" dirty="0"/>
          </a:p>
        </p:txBody>
      </p:sp>
    </p:spTree>
    <p:extLst>
      <p:ext uri="{BB962C8B-B14F-4D97-AF65-F5344CB8AC3E}">
        <p14:creationId xmlns:p14="http://schemas.microsoft.com/office/powerpoint/2010/main" val="93374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695" y="1036452"/>
            <a:ext cx="8515350" cy="1220706"/>
          </a:xfrm>
          <a:prstGeom prst="rect">
            <a:avLst/>
          </a:prstGeom>
        </p:spPr>
        <p:txBody>
          <a:bodyPr>
            <a:normAutofit/>
          </a:bodyPr>
          <a:lstStyle/>
          <a:p>
            <a:pPr algn="l">
              <a:lnSpc>
                <a:spcPct val="70000"/>
              </a:lnSpc>
            </a:pPr>
            <a:r>
              <a:rPr lang="en-US" sz="5400" b="0" i="1" dirty="0">
                <a:solidFill>
                  <a:schemeClr val="accent3"/>
                </a:solidFill>
                <a:latin typeface="+mn-lt"/>
              </a:rPr>
              <a:t>Trails Connect!…</a:t>
            </a:r>
            <a:endParaRPr lang="en-US" sz="5400" b="0" dirty="0">
              <a:solidFill>
                <a:schemeClr val="accent3"/>
              </a:solidFill>
              <a:latin typeface="+mn-lt"/>
            </a:endParaRPr>
          </a:p>
        </p:txBody>
      </p:sp>
      <p:pic>
        <p:nvPicPr>
          <p:cNvPr id="11" name="Content Placeholder 3" descr="Trail through a stand of trees with a background vista." title="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837" y="2377130"/>
            <a:ext cx="7287300" cy="278799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1030695" y="5257800"/>
            <a:ext cx="7296442" cy="820162"/>
          </a:xfrm>
          <a:prstGeom prst="rect">
            <a:avLst/>
          </a:prstGeom>
        </p:spPr>
        <p:txBody>
          <a:bodyPr anchor="b">
            <a:normAutofit/>
          </a:bodyPr>
          <a:lstStyle>
            <a:lvl1pPr algn="ctr" defTabSz="914400" rtl="0" eaLnBrk="1" latinLnBrk="0" hangingPunct="1">
              <a:spcBef>
                <a:spcPct val="0"/>
              </a:spcBef>
              <a:buNone/>
              <a:defRPr sz="3600" b="1" kern="1200">
                <a:solidFill>
                  <a:srgbClr val="303893"/>
                </a:solidFill>
                <a:latin typeface="+mj-lt"/>
                <a:ea typeface="+mj-ea"/>
                <a:cs typeface="+mj-cs"/>
              </a:defRPr>
            </a:lvl1pPr>
          </a:lstStyle>
          <a:p>
            <a:pPr algn="l">
              <a:lnSpc>
                <a:spcPct val="70000"/>
              </a:lnSpc>
            </a:pPr>
            <a:r>
              <a:rPr lang="en-US" sz="3200" b="0" dirty="0">
                <a:solidFill>
                  <a:srgbClr val="548235"/>
                </a:solidFill>
                <a:latin typeface="+mn-lt"/>
              </a:rPr>
              <a:t>A Convergence of Focus and Opportunity</a:t>
            </a:r>
          </a:p>
        </p:txBody>
      </p:sp>
    </p:spTree>
    <p:extLst>
      <p:ext uri="{BB962C8B-B14F-4D97-AF65-F5344CB8AC3E}">
        <p14:creationId xmlns:p14="http://schemas.microsoft.com/office/powerpoint/2010/main" val="415373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8515350" cy="1217158"/>
          </a:xfrm>
          <a:prstGeom prst="rect">
            <a:avLst/>
          </a:prstGeom>
        </p:spPr>
        <p:txBody>
          <a:bodyPr>
            <a:normAutofit fontScale="90000"/>
          </a:bodyPr>
          <a:lstStyle/>
          <a:p>
            <a:pPr algn="l"/>
            <a:r>
              <a:rPr lang="en-US" dirty="0">
                <a:solidFill>
                  <a:schemeClr val="accent6">
                    <a:lumMod val="75000"/>
                  </a:schemeClr>
                </a:solidFill>
              </a:rPr>
              <a:t/>
            </a:r>
            <a:br>
              <a:rPr lang="en-US" dirty="0">
                <a:solidFill>
                  <a:schemeClr val="accent6">
                    <a:lumMod val="75000"/>
                  </a:schemeClr>
                </a:solidFill>
              </a:rPr>
            </a:br>
            <a:r>
              <a:rPr lang="en-US" sz="3100" b="0" dirty="0">
                <a:solidFill>
                  <a:schemeClr val="accent3"/>
                </a:solidFill>
              </a:rPr>
              <a:t>National Forest System Trails</a:t>
            </a:r>
            <a:r>
              <a:rPr lang="en-US" b="0" dirty="0">
                <a:solidFill>
                  <a:schemeClr val="accent6">
                    <a:lumMod val="75000"/>
                  </a:schemeClr>
                </a:solidFill>
              </a:rPr>
              <a:t/>
            </a:r>
            <a:br>
              <a:rPr lang="en-US" b="0" dirty="0">
                <a:solidFill>
                  <a:schemeClr val="accent6">
                    <a:lumMod val="75000"/>
                  </a:schemeClr>
                </a:solidFill>
              </a:rPr>
            </a:br>
            <a:r>
              <a:rPr lang="en-US" sz="3975" b="1" dirty="0">
                <a:solidFill>
                  <a:srgbClr val="548235"/>
                </a:solidFill>
                <a:latin typeface="+mn-lt"/>
              </a:rPr>
              <a:t>World Class System of Trails</a:t>
            </a:r>
          </a:p>
        </p:txBody>
      </p:sp>
      <p:pic>
        <p:nvPicPr>
          <p:cNvPr id="9" name="Content Placeholder 3" descr="Trail through a stand of trees with a background vista." title="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7854" y="2531524"/>
            <a:ext cx="6576941" cy="251622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descr="miles of trail" title="graphic"/>
          <p:cNvGrpSpPr/>
          <p:nvPr/>
        </p:nvGrpSpPr>
        <p:grpSpPr>
          <a:xfrm>
            <a:off x="1263157" y="1866319"/>
            <a:ext cx="4346811" cy="3891930"/>
            <a:chOff x="1848966" y="1554480"/>
            <a:chExt cx="5332884" cy="4846320"/>
          </a:xfrm>
        </p:grpSpPr>
        <p:pic>
          <p:nvPicPr>
            <p:cNvPr id="11" name="Picture 10" descr="Total trail mileage is the outer ring of a circle, 158,600 miles. The middle ring shows the number of motorized and nonmotorized trail miles; 60,300 miles are motorized and 98,400 are nonmotorized. A partial circle indicates that 20% or 31,900 nonmotorized miles are in Wilderness."/>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848966" y="1554480"/>
              <a:ext cx="5332884" cy="4846320"/>
            </a:xfrm>
            <a:prstGeom prst="rect">
              <a:avLst/>
            </a:prstGeom>
            <a:ln>
              <a:noFill/>
            </a:ln>
            <a:extLst>
              <a:ext uri="{53640926-AAD7-44D8-BBD7-CCE9431645EC}">
                <a14:shadowObscured xmlns:a14="http://schemas.microsoft.com/office/drawing/2010/main"/>
              </a:ext>
            </a:extLst>
          </p:spPr>
        </p:pic>
        <p:cxnSp>
          <p:nvCxnSpPr>
            <p:cNvPr id="4" name="Straight Connector 3"/>
            <p:cNvCxnSpPr/>
            <p:nvPr/>
          </p:nvCxnSpPr>
          <p:spPr>
            <a:xfrm>
              <a:off x="2570054" y="3909848"/>
              <a:ext cx="34684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389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3758"/>
            <a:ext cx="8515350" cy="533400"/>
          </a:xfrm>
          <a:prstGeom prst="rect">
            <a:avLst/>
          </a:prstGeom>
        </p:spPr>
        <p:txBody>
          <a:bodyPr>
            <a:normAutofit fontScale="90000"/>
          </a:bodyPr>
          <a:lstStyle/>
          <a:p>
            <a:pPr algn="l"/>
            <a:r>
              <a:rPr lang="en-US" dirty="0">
                <a:solidFill>
                  <a:schemeClr val="accent6">
                    <a:lumMod val="75000"/>
                  </a:schemeClr>
                </a:solidFill>
              </a:rPr>
              <a:t/>
            </a:r>
            <a:br>
              <a:rPr lang="en-US" dirty="0">
                <a:solidFill>
                  <a:schemeClr val="accent6">
                    <a:lumMod val="75000"/>
                  </a:schemeClr>
                </a:solidFill>
              </a:rPr>
            </a:br>
            <a:r>
              <a:rPr lang="en-US" sz="4900" b="1" i="1" dirty="0">
                <a:solidFill>
                  <a:srgbClr val="548235"/>
                </a:solidFill>
                <a:latin typeface="+mn-lt"/>
              </a:rPr>
              <a:t>Trails Connect!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0" y="1428761"/>
            <a:ext cx="6492240" cy="4610832"/>
          </a:xfrm>
          <a:prstGeom prst="rect">
            <a:avLst/>
          </a:prstGeom>
          <a:ln>
            <a:solidFill>
              <a:schemeClr val="tx1"/>
            </a:solidFill>
          </a:ln>
        </p:spPr>
      </p:pic>
      <p:sp>
        <p:nvSpPr>
          <p:cNvPr id="9" name="TextBox 8"/>
          <p:cNvSpPr txBox="1"/>
          <p:nvPr/>
        </p:nvSpPr>
        <p:spPr>
          <a:xfrm>
            <a:off x="1101039" y="4450794"/>
            <a:ext cx="6305601" cy="1384995"/>
          </a:xfrm>
          <a:prstGeom prst="rect">
            <a:avLst/>
          </a:prstGeom>
          <a:noFill/>
        </p:spPr>
        <p:txBody>
          <a:bodyPr wrap="square" rtlCol="0">
            <a:spAutoFit/>
          </a:bodyPr>
          <a:lstStyle/>
          <a:p>
            <a:r>
              <a:rPr lang="en-US" sz="2200" i="1" dirty="0">
                <a:solidFill>
                  <a:srgbClr val="FFE265"/>
                </a:solidFill>
              </a:rPr>
              <a:t>Trails connect—they connect people with each other, with themselves, with their community, with their heritage, with their future, and with their public lands.</a:t>
            </a:r>
          </a:p>
          <a:p>
            <a:endParaRPr lang="en-US" dirty="0"/>
          </a:p>
        </p:txBody>
      </p:sp>
    </p:spTree>
    <p:extLst>
      <p:ext uri="{BB962C8B-B14F-4D97-AF65-F5344CB8AC3E}">
        <p14:creationId xmlns:p14="http://schemas.microsoft.com/office/powerpoint/2010/main" val="248917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914400" y="683758"/>
            <a:ext cx="8515350" cy="533400"/>
          </a:xfrm>
          <a:prstGeom prst="rect">
            <a:avLst/>
          </a:prstGeom>
        </p:spPr>
        <p:txBody>
          <a:bodyPr>
            <a:normAutofit fontScale="90000"/>
          </a:bodyPr>
          <a:lstStyle/>
          <a:p>
            <a:pPr algn="l"/>
            <a:r>
              <a:rPr lang="en-US" dirty="0">
                <a:solidFill>
                  <a:schemeClr val="accent6">
                    <a:lumMod val="75000"/>
                  </a:schemeClr>
                </a:solidFill>
              </a:rPr>
              <a:t/>
            </a:r>
            <a:br>
              <a:rPr lang="en-US" dirty="0">
                <a:solidFill>
                  <a:schemeClr val="accent6">
                    <a:lumMod val="75000"/>
                  </a:schemeClr>
                </a:solidFill>
              </a:rPr>
            </a:br>
            <a:r>
              <a:rPr lang="en-US" sz="4900" b="1" i="1" dirty="0">
                <a:solidFill>
                  <a:srgbClr val="548235"/>
                </a:solidFill>
                <a:latin typeface="+mn-lt"/>
              </a:rPr>
              <a:t>Trails Connect!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85" y="1599261"/>
            <a:ext cx="7498730" cy="4078577"/>
          </a:xfrm>
          <a:prstGeom prst="rect">
            <a:avLst/>
          </a:prstGeom>
        </p:spPr>
      </p:pic>
    </p:spTree>
    <p:extLst>
      <p:ext uri="{BB962C8B-B14F-4D97-AF65-F5344CB8AC3E}">
        <p14:creationId xmlns:p14="http://schemas.microsoft.com/office/powerpoint/2010/main" val="400043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3758"/>
            <a:ext cx="8515350" cy="533400"/>
          </a:xfrm>
          <a:prstGeom prst="rect">
            <a:avLst/>
          </a:prstGeom>
        </p:spPr>
        <p:txBody>
          <a:bodyPr>
            <a:normAutofit fontScale="90000"/>
          </a:bodyPr>
          <a:lstStyle/>
          <a:p>
            <a:pPr algn="l"/>
            <a:r>
              <a:rPr lang="en-US" dirty="0">
                <a:solidFill>
                  <a:schemeClr val="accent6">
                    <a:lumMod val="75000"/>
                  </a:schemeClr>
                </a:solidFill>
              </a:rPr>
              <a:t/>
            </a:r>
            <a:br>
              <a:rPr lang="en-US" dirty="0">
                <a:solidFill>
                  <a:schemeClr val="accent6">
                    <a:lumMod val="75000"/>
                  </a:schemeClr>
                </a:solidFill>
              </a:rPr>
            </a:br>
            <a:r>
              <a:rPr lang="en-US" sz="3100" b="0" dirty="0">
                <a:solidFill>
                  <a:schemeClr val="accent3">
                    <a:lumMod val="75000"/>
                  </a:schemeClr>
                </a:solidFill>
                <a:latin typeface="Calibri Light" panose="020F0302020204030204" pitchFamily="34" charset="0"/>
                <a:cs typeface="Calibri Light" panose="020F0302020204030204" pitchFamily="34" charset="0"/>
              </a:rPr>
              <a:t>National Trails System Act</a:t>
            </a:r>
            <a:r>
              <a:rPr lang="en-US" sz="2400" b="0" dirty="0">
                <a:solidFill>
                  <a:schemeClr val="accent3">
                    <a:lumMod val="75000"/>
                  </a:schemeClr>
                </a:solidFill>
              </a:rPr>
              <a:t/>
            </a:r>
            <a:br>
              <a:rPr lang="en-US" sz="2400" b="0" dirty="0">
                <a:solidFill>
                  <a:schemeClr val="accent3">
                    <a:lumMod val="75000"/>
                  </a:schemeClr>
                </a:solidFill>
              </a:rPr>
            </a:br>
            <a:r>
              <a:rPr lang="en-US" sz="4900" b="1" dirty="0">
                <a:solidFill>
                  <a:srgbClr val="548235"/>
                </a:solidFill>
                <a:latin typeface="+mn-lt"/>
              </a:rPr>
              <a:t>50</a:t>
            </a:r>
            <a:r>
              <a:rPr lang="en-US" sz="4900" b="1" baseline="30000" dirty="0">
                <a:solidFill>
                  <a:srgbClr val="548235"/>
                </a:solidFill>
                <a:latin typeface="+mn-lt"/>
              </a:rPr>
              <a:t>th</a:t>
            </a:r>
            <a:r>
              <a:rPr lang="en-US" sz="4900" b="1" dirty="0">
                <a:solidFill>
                  <a:srgbClr val="548235"/>
                </a:solidFill>
                <a:latin typeface="+mn-lt"/>
              </a:rPr>
              <a:t> Anniversary</a:t>
            </a:r>
          </a:p>
        </p:txBody>
      </p:sp>
      <p:pic>
        <p:nvPicPr>
          <p:cNvPr id="4" name="Picture 3" descr="trail near a snowy lake" title="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347" y="1649116"/>
            <a:ext cx="4716939" cy="3537704"/>
          </a:xfrm>
          <a:prstGeom prst="rect">
            <a:avLst/>
          </a:prstGeom>
          <a:ln>
            <a:solidFill>
              <a:schemeClr val="tx1"/>
            </a:solidFill>
          </a:ln>
        </p:spPr>
      </p:pic>
      <p:sp>
        <p:nvSpPr>
          <p:cNvPr id="21" name="Text"/>
          <p:cNvSpPr txBox="1">
            <a:spLocks/>
          </p:cNvSpPr>
          <p:nvPr/>
        </p:nvSpPr>
        <p:spPr>
          <a:xfrm>
            <a:off x="5678905" y="4329076"/>
            <a:ext cx="3465095" cy="1130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istral" panose="03090702030407020403" pitchFamily="66" charset="0"/>
                <a:ea typeface="+mj-ea"/>
                <a:cs typeface="+mj-cs"/>
              </a:defRPr>
            </a:lvl1pPr>
          </a:lstStyle>
          <a:p>
            <a:r>
              <a:rPr lang="en-US" sz="21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Discover. Connect. Explore.</a:t>
            </a:r>
          </a:p>
          <a:p>
            <a:pPr>
              <a:spcAft>
                <a:spcPts val="450"/>
              </a:spcAft>
            </a:pP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#FindYourTrail</a:t>
            </a:r>
            <a:endParaRPr lang="en-US" sz="1800" u="sng"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hlinkClick r:id="rId4"/>
              </a:rPr>
              <a:t>www.trails50.org</a:t>
            </a:r>
            <a:endParaRPr lang="en-US" sz="1800" u="sng" dirty="0">
              <a:solidFill>
                <a:schemeClr val="accent5">
                  <a:lumMod val="75000"/>
                </a:schemeClr>
              </a:solidFill>
            </a:endParaRPr>
          </a:p>
        </p:txBody>
      </p:sp>
      <p:pic>
        <p:nvPicPr>
          <p:cNvPr id="5" name="Picture 4" descr="50th Anniversary of National Trail System Act" title="graphic"/>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8905" y="2327274"/>
            <a:ext cx="2076929" cy="2076929"/>
          </a:xfrm>
          <a:prstGeom prst="rect">
            <a:avLst/>
          </a:prstGeom>
        </p:spPr>
      </p:pic>
    </p:spTree>
    <p:extLst>
      <p:ext uri="{BB962C8B-B14F-4D97-AF65-F5344CB8AC3E}">
        <p14:creationId xmlns:p14="http://schemas.microsoft.com/office/powerpoint/2010/main" val="61775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ctrTitle"/>
          </p:nvPr>
        </p:nvSpPr>
        <p:spPr>
          <a:xfrm>
            <a:off x="1040339" y="755414"/>
            <a:ext cx="8515350" cy="533400"/>
          </a:xfrm>
          <a:prstGeom prst="rect">
            <a:avLst/>
          </a:prstGeom>
        </p:spPr>
        <p:txBody>
          <a:bodyPr>
            <a:normAutofit fontScale="90000"/>
          </a:bodyPr>
          <a:lstStyle/>
          <a:p>
            <a:pPr algn="l"/>
            <a:r>
              <a:rPr lang="en-US" sz="3100" dirty="0">
                <a:solidFill>
                  <a:schemeClr val="accent3">
                    <a:lumMod val="75000"/>
                  </a:schemeClr>
                </a:solidFill>
              </a:rPr>
              <a:t/>
            </a:r>
            <a:br>
              <a:rPr lang="en-US" sz="3100" dirty="0">
                <a:solidFill>
                  <a:schemeClr val="accent3">
                    <a:lumMod val="75000"/>
                  </a:schemeClr>
                </a:solidFill>
              </a:rPr>
            </a:br>
            <a:r>
              <a:rPr lang="en-US" sz="4000" b="1" dirty="0">
                <a:solidFill>
                  <a:srgbClr val="548235"/>
                </a:solidFill>
                <a:latin typeface="+mn-lt"/>
              </a:rPr>
              <a:t>A Need for Change</a:t>
            </a:r>
          </a:p>
        </p:txBody>
      </p:sp>
      <p:sp>
        <p:nvSpPr>
          <p:cNvPr id="11" name="TextBox 10"/>
          <p:cNvSpPr txBox="1"/>
          <p:nvPr/>
        </p:nvSpPr>
        <p:spPr>
          <a:xfrm>
            <a:off x="3679749" y="1758060"/>
            <a:ext cx="6387152" cy="461665"/>
          </a:xfrm>
          <a:prstGeom prst="rect">
            <a:avLst/>
          </a:prstGeom>
          <a:noFill/>
        </p:spPr>
        <p:txBody>
          <a:bodyPr wrap="square" rtlCol="0">
            <a:spAutoFit/>
          </a:bodyPr>
          <a:lstStyle/>
          <a:p>
            <a:pPr>
              <a:spcAft>
                <a:spcPts val="900"/>
              </a:spcAft>
            </a:pPr>
            <a:r>
              <a:rPr lang="en-US" sz="2400" b="1" dirty="0">
                <a:solidFill>
                  <a:srgbClr val="548235"/>
                </a:solidFill>
              </a:rPr>
              <a:t>2013 GAO Trail Maintenance Report:</a:t>
            </a:r>
          </a:p>
        </p:txBody>
      </p:sp>
      <p:sp>
        <p:nvSpPr>
          <p:cNvPr id="12" name="TextBox 11"/>
          <p:cNvSpPr txBox="1"/>
          <p:nvPr/>
        </p:nvSpPr>
        <p:spPr>
          <a:xfrm>
            <a:off x="4039448" y="2219725"/>
            <a:ext cx="4558641" cy="2859757"/>
          </a:xfrm>
          <a:prstGeom prst="rect">
            <a:avLst/>
          </a:prstGeom>
          <a:noFill/>
        </p:spPr>
        <p:txBody>
          <a:bodyPr wrap="square" rtlCol="0">
            <a:spAutoFit/>
          </a:bodyPr>
          <a:lstStyle/>
          <a:p>
            <a:pPr>
              <a:spcAft>
                <a:spcPts val="900"/>
              </a:spcAft>
            </a:pPr>
            <a:r>
              <a:rPr lang="en-US" sz="2000" i="1" dirty="0">
                <a:solidFill>
                  <a:schemeClr val="accent5">
                    <a:lumMod val="75000"/>
                  </a:schemeClr>
                </a:solidFill>
              </a:rPr>
              <a:t>“The Forest Service has more miles of trail than it has been able to maintain…”</a:t>
            </a:r>
          </a:p>
          <a:p>
            <a:pPr marL="211931" indent="-211931">
              <a:spcAft>
                <a:spcPts val="600"/>
              </a:spcAft>
              <a:buSzPct val="125000"/>
              <a:buFont typeface="Arial" panose="020B0604020202020204" pitchFamily="34" charset="0"/>
              <a:buChar char="•"/>
            </a:pPr>
            <a:r>
              <a:rPr lang="en-US" sz="1600" dirty="0"/>
              <a:t>Miles meeting standard: </a:t>
            </a:r>
            <a:r>
              <a:rPr lang="en-US" sz="1600" b="1" dirty="0">
                <a:solidFill>
                  <a:schemeClr val="accent3">
                    <a:lumMod val="75000"/>
                  </a:schemeClr>
                </a:solidFill>
              </a:rPr>
              <a:t>25% </a:t>
            </a:r>
          </a:p>
          <a:p>
            <a:pPr marL="211931" indent="-211931">
              <a:spcAft>
                <a:spcPts val="600"/>
              </a:spcAft>
              <a:buSzPct val="125000"/>
              <a:buFont typeface="Arial" panose="020B0604020202020204" pitchFamily="34" charset="0"/>
              <a:buChar char="•"/>
            </a:pPr>
            <a:r>
              <a:rPr lang="en-US" sz="1600" dirty="0"/>
              <a:t>Miles annually receiving maintenance: </a:t>
            </a:r>
            <a:r>
              <a:rPr lang="en-US" sz="1600" b="1" dirty="0">
                <a:solidFill>
                  <a:schemeClr val="accent3">
                    <a:lumMod val="75000"/>
                  </a:schemeClr>
                </a:solidFill>
              </a:rPr>
              <a:t>37%</a:t>
            </a:r>
          </a:p>
          <a:p>
            <a:pPr marL="211931" indent="-211931">
              <a:spcAft>
                <a:spcPts val="600"/>
              </a:spcAft>
              <a:buSzPct val="125000"/>
              <a:buFont typeface="Arial" panose="020B0604020202020204" pitchFamily="34" charset="0"/>
              <a:buChar char="•"/>
            </a:pPr>
            <a:r>
              <a:rPr lang="en-US" sz="1600" dirty="0"/>
              <a:t>Costs: </a:t>
            </a:r>
          </a:p>
          <a:p>
            <a:pPr marL="384572" indent="-180975">
              <a:spcAft>
                <a:spcPts val="600"/>
              </a:spcAft>
              <a:buClr>
                <a:schemeClr val="tx1"/>
              </a:buClr>
              <a:buSzPct val="125000"/>
              <a:buFont typeface="Arial" panose="020B0604020202020204" pitchFamily="34" charset="0"/>
              <a:buChar char="•"/>
            </a:pPr>
            <a:r>
              <a:rPr lang="en-US" sz="1600" dirty="0"/>
              <a:t>Deferred Maintenance:</a:t>
            </a:r>
            <a:r>
              <a:rPr lang="en-US" sz="1600" dirty="0">
                <a:solidFill>
                  <a:schemeClr val="accent3">
                    <a:lumMod val="75000"/>
                  </a:schemeClr>
                </a:solidFill>
              </a:rPr>
              <a:t> </a:t>
            </a:r>
            <a:r>
              <a:rPr lang="en-US" sz="1600" b="1" dirty="0">
                <a:solidFill>
                  <a:schemeClr val="accent3">
                    <a:lumMod val="75000"/>
                  </a:schemeClr>
                </a:solidFill>
              </a:rPr>
              <a:t>$314 million</a:t>
            </a:r>
          </a:p>
          <a:p>
            <a:pPr marL="384572" indent="-180975">
              <a:buClr>
                <a:schemeClr val="tx1"/>
              </a:buClr>
              <a:buSzPct val="125000"/>
              <a:buFont typeface="Arial" panose="020B0604020202020204" pitchFamily="34" charset="0"/>
              <a:buChar char="•"/>
            </a:pPr>
            <a:r>
              <a:rPr lang="en-US" sz="1600" dirty="0"/>
              <a:t>Additional Costs: </a:t>
            </a:r>
            <a:r>
              <a:rPr lang="en-US" sz="1600" b="1" dirty="0">
                <a:solidFill>
                  <a:schemeClr val="accent3">
                    <a:lumMod val="75000"/>
                  </a:schemeClr>
                </a:solidFill>
              </a:rPr>
              <a:t>$210 million </a:t>
            </a:r>
          </a:p>
          <a:p>
            <a:pPr marL="395288">
              <a:spcAft>
                <a:spcPts val="600"/>
              </a:spcAft>
              <a:buClr>
                <a:schemeClr val="tx1"/>
              </a:buClr>
              <a:buSzPct val="125000"/>
            </a:pPr>
            <a:r>
              <a:rPr lang="en-US" sz="1300" dirty="0"/>
              <a:t>(annual maintenance, capital improvement &amp; operations)</a:t>
            </a:r>
          </a:p>
          <a:p>
            <a:pPr marL="211931" indent="-211931">
              <a:spcAft>
                <a:spcPts val="450"/>
              </a:spcAft>
              <a:buSzPct val="125000"/>
              <a:buFont typeface="Arial" panose="020B0604020202020204" pitchFamily="34" charset="0"/>
              <a:buChar char="•"/>
            </a:pPr>
            <a:r>
              <a:rPr lang="en-US" sz="1600" dirty="0">
                <a:solidFill>
                  <a:prstClr val="black"/>
                </a:solidFill>
              </a:rPr>
              <a:t>Annual Budget: </a:t>
            </a:r>
            <a:r>
              <a:rPr lang="en-US" sz="1600" b="1" dirty="0">
                <a:solidFill>
                  <a:schemeClr val="accent3">
                    <a:lumMod val="75000"/>
                  </a:schemeClr>
                </a:solidFill>
              </a:rPr>
              <a:t>~ $77 - $80 million</a:t>
            </a:r>
          </a:p>
        </p:txBody>
      </p:sp>
      <p:pic>
        <p:nvPicPr>
          <p:cNvPr id="21" name="Picture 20" descr="logs over a trail" title="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89759">
            <a:off x="1000715" y="2070106"/>
            <a:ext cx="2834640" cy="2834640"/>
          </a:xfrm>
          <a:prstGeom prst="rect">
            <a:avLst/>
          </a:prstGeom>
          <a:ln w="3175">
            <a:solidFill>
              <a:schemeClr val="tx1"/>
            </a:solidFill>
          </a:ln>
        </p:spPr>
      </p:pic>
    </p:spTree>
    <p:extLst>
      <p:ext uri="{BB962C8B-B14F-4D97-AF65-F5344CB8AC3E}">
        <p14:creationId xmlns:p14="http://schemas.microsoft.com/office/powerpoint/2010/main" val="94961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914401" y="1460221"/>
            <a:ext cx="5486400" cy="41023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1931" indent="-211931">
              <a:lnSpc>
                <a:spcPct val="100000"/>
              </a:lnSpc>
              <a:spcBef>
                <a:spcPts val="0"/>
              </a:spcBef>
              <a:spcAft>
                <a:spcPts val="1800"/>
              </a:spcAft>
              <a:buClr>
                <a:schemeClr val="accent3">
                  <a:lumMod val="75000"/>
                </a:schemeClr>
              </a:buClr>
              <a:buSzPct val="150000"/>
            </a:pPr>
            <a:r>
              <a:rPr lang="en-US" sz="2000" dirty="0"/>
              <a:t>Aim to double trail maintenance by volunteers and partners</a:t>
            </a:r>
          </a:p>
          <a:p>
            <a:pPr marL="211931" indent="-211931">
              <a:lnSpc>
                <a:spcPct val="100000"/>
              </a:lnSpc>
              <a:spcBef>
                <a:spcPts val="0"/>
              </a:spcBef>
              <a:buClr>
                <a:schemeClr val="accent3">
                  <a:lumMod val="75000"/>
                </a:schemeClr>
              </a:buClr>
              <a:buSzPct val="150000"/>
            </a:pPr>
            <a:r>
              <a:rPr lang="en-US" sz="2000" dirty="0"/>
              <a:t>Explore and study approaches  </a:t>
            </a:r>
          </a:p>
          <a:p>
            <a:pPr marL="210741" indent="0">
              <a:lnSpc>
                <a:spcPct val="100000"/>
              </a:lnSpc>
              <a:spcBef>
                <a:spcPts val="0"/>
              </a:spcBef>
              <a:spcAft>
                <a:spcPts val="450"/>
              </a:spcAft>
              <a:buClr>
                <a:schemeClr val="accent3">
                  <a:lumMod val="75000"/>
                </a:schemeClr>
              </a:buClr>
              <a:buSzPct val="150000"/>
              <a:buNone/>
            </a:pPr>
            <a:r>
              <a:rPr lang="en-US" sz="2000" dirty="0"/>
              <a:t>to increase trail maintenance: </a:t>
            </a:r>
          </a:p>
          <a:p>
            <a:pPr marL="517525" lvl="1" indent="-288925">
              <a:lnSpc>
                <a:spcPct val="100000"/>
              </a:lnSpc>
              <a:spcBef>
                <a:spcPts val="0"/>
              </a:spcBef>
              <a:spcAft>
                <a:spcPts val="450"/>
              </a:spcAft>
              <a:buClr>
                <a:schemeClr val="accent3">
                  <a:lumMod val="75000"/>
                </a:schemeClr>
              </a:buClr>
              <a:buSzPct val="150000"/>
            </a:pPr>
            <a:r>
              <a:rPr lang="en-US" sz="2000" dirty="0">
                <a:solidFill>
                  <a:schemeClr val="accent3"/>
                </a:solidFill>
              </a:rPr>
              <a:t>Trail Maintenance Priority Areas</a:t>
            </a:r>
          </a:p>
          <a:p>
            <a:pPr marL="517525" lvl="1" indent="-288925">
              <a:lnSpc>
                <a:spcPct val="100000"/>
              </a:lnSpc>
              <a:spcBef>
                <a:spcPts val="0"/>
              </a:spcBef>
              <a:spcAft>
                <a:spcPts val="450"/>
              </a:spcAft>
              <a:buClr>
                <a:schemeClr val="accent3">
                  <a:lumMod val="75000"/>
                </a:schemeClr>
              </a:buClr>
              <a:buSzPct val="150000"/>
            </a:pPr>
            <a:r>
              <a:rPr lang="en-US" sz="2000" dirty="0">
                <a:solidFill>
                  <a:srgbClr val="303893"/>
                </a:solidFill>
              </a:rPr>
              <a:t>Outfitter/Guide Pilot Program</a:t>
            </a:r>
          </a:p>
          <a:p>
            <a:pPr marL="517525" lvl="1" indent="-288925">
              <a:lnSpc>
                <a:spcPct val="100000"/>
              </a:lnSpc>
              <a:spcBef>
                <a:spcPts val="0"/>
              </a:spcBef>
              <a:spcAft>
                <a:spcPts val="1800"/>
              </a:spcAft>
              <a:buClr>
                <a:schemeClr val="accent3">
                  <a:lumMod val="75000"/>
                </a:schemeClr>
              </a:buClr>
              <a:buSzPct val="150000"/>
            </a:pPr>
            <a:r>
              <a:rPr lang="en-US" sz="2000" dirty="0">
                <a:solidFill>
                  <a:schemeClr val="accent6">
                    <a:lumMod val="75000"/>
                  </a:schemeClr>
                </a:solidFill>
              </a:rPr>
              <a:t>Fire Crews</a:t>
            </a:r>
          </a:p>
          <a:p>
            <a:pPr marL="211931" indent="-211931">
              <a:lnSpc>
                <a:spcPct val="100000"/>
              </a:lnSpc>
              <a:spcBef>
                <a:spcPts val="0"/>
              </a:spcBef>
              <a:buClr>
                <a:schemeClr val="accent3">
                  <a:lumMod val="75000"/>
                </a:schemeClr>
              </a:buClr>
              <a:buSzPct val="150000"/>
            </a:pPr>
            <a:r>
              <a:rPr lang="en-US" sz="2000" dirty="0"/>
              <a:t>Develop and publish Volunteer/Partner </a:t>
            </a:r>
          </a:p>
          <a:p>
            <a:pPr marL="208360" indent="0">
              <a:lnSpc>
                <a:spcPct val="100000"/>
              </a:lnSpc>
              <a:spcBef>
                <a:spcPts val="0"/>
              </a:spcBef>
              <a:spcAft>
                <a:spcPts val="1800"/>
              </a:spcAft>
              <a:buClr>
                <a:schemeClr val="accent3">
                  <a:lumMod val="75000"/>
                </a:schemeClr>
              </a:buClr>
              <a:buSzPct val="150000"/>
              <a:buNone/>
            </a:pPr>
            <a:r>
              <a:rPr lang="en-US" sz="2000" dirty="0"/>
              <a:t>Trail Maintenance Strategy</a:t>
            </a:r>
            <a:endParaRPr lang="en-US" sz="2000" dirty="0">
              <a:solidFill>
                <a:schemeClr val="accent2"/>
              </a:solidFill>
            </a:endParaRPr>
          </a:p>
          <a:p>
            <a:pPr marL="211931" indent="-211931">
              <a:lnSpc>
                <a:spcPct val="100000"/>
              </a:lnSpc>
              <a:spcBef>
                <a:spcPts val="0"/>
              </a:spcBef>
              <a:buClr>
                <a:schemeClr val="accent3">
                  <a:lumMod val="75000"/>
                </a:schemeClr>
              </a:buClr>
              <a:buSzPct val="150000"/>
            </a:pPr>
            <a:r>
              <a:rPr lang="en-US" sz="2000" dirty="0"/>
              <a:t>Report on findings and recommendations</a:t>
            </a:r>
            <a:endParaRPr lang="en-US" sz="2000" dirty="0">
              <a:solidFill>
                <a:srgbClr val="00B0F0"/>
              </a:solidFill>
            </a:endParaRPr>
          </a:p>
        </p:txBody>
      </p:sp>
      <p:pic>
        <p:nvPicPr>
          <p:cNvPr id="12" name="Picture 11" descr="trail work " title="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5956" y="2038358"/>
            <a:ext cx="3017520" cy="2639284"/>
          </a:xfrm>
          <a:prstGeom prst="rect">
            <a:avLst/>
          </a:prstGeom>
          <a:ln w="12700">
            <a:solidFill>
              <a:schemeClr val="tx1"/>
            </a:solidFill>
          </a:ln>
        </p:spPr>
      </p:pic>
      <p:sp>
        <p:nvSpPr>
          <p:cNvPr id="7" name="Title 1"/>
          <p:cNvSpPr>
            <a:spLocks noGrp="1"/>
          </p:cNvSpPr>
          <p:nvPr>
            <p:ph type="ctrTitle"/>
          </p:nvPr>
        </p:nvSpPr>
        <p:spPr>
          <a:xfrm>
            <a:off x="914400" y="136479"/>
            <a:ext cx="8515350" cy="1091820"/>
          </a:xfrm>
          <a:prstGeom prst="rect">
            <a:avLst/>
          </a:prstGeom>
        </p:spPr>
        <p:txBody>
          <a:bodyPr>
            <a:normAutofit fontScale="90000"/>
          </a:bodyPr>
          <a:lstStyle/>
          <a:p>
            <a:pPr algn="l"/>
            <a:r>
              <a:rPr lang="en-US" sz="3100" b="0" dirty="0">
                <a:solidFill>
                  <a:schemeClr val="accent3">
                    <a:lumMod val="75000"/>
                  </a:schemeClr>
                </a:solidFill>
                <a:latin typeface="Calibri Light" panose="020F0302020204030204" pitchFamily="34" charset="0"/>
                <a:cs typeface="Calibri Light" panose="020F0302020204030204" pitchFamily="34" charset="0"/>
              </a:rPr>
              <a:t>National Forest System</a:t>
            </a:r>
            <a:r>
              <a:rPr lang="en-US" dirty="0">
                <a:solidFill>
                  <a:schemeClr val="accent3">
                    <a:lumMod val="75000"/>
                  </a:schemeClr>
                </a:solidFill>
                <a:latin typeface="Calibri Light" panose="020F0302020204030204" pitchFamily="34" charset="0"/>
                <a:cs typeface="Calibri Light" panose="020F0302020204030204" pitchFamily="34" charset="0"/>
              </a:rPr>
              <a:t/>
            </a:r>
            <a:br>
              <a:rPr lang="en-US" dirty="0">
                <a:solidFill>
                  <a:schemeClr val="accent3">
                    <a:lumMod val="75000"/>
                  </a:schemeClr>
                </a:solidFill>
                <a:latin typeface="Calibri Light" panose="020F0302020204030204" pitchFamily="34" charset="0"/>
                <a:cs typeface="Calibri Light" panose="020F0302020204030204" pitchFamily="34" charset="0"/>
              </a:rPr>
            </a:br>
            <a:r>
              <a:rPr lang="en-US" sz="3975" b="1" dirty="0">
                <a:solidFill>
                  <a:srgbClr val="548235"/>
                </a:solidFill>
                <a:latin typeface="+mn-lt"/>
              </a:rPr>
              <a:t>Trails Stewardship Act</a:t>
            </a:r>
          </a:p>
        </p:txBody>
      </p:sp>
    </p:spTree>
    <p:extLst>
      <p:ext uri="{BB962C8B-B14F-4D97-AF65-F5344CB8AC3E}">
        <p14:creationId xmlns:p14="http://schemas.microsoft.com/office/powerpoint/2010/main" val="377983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3758"/>
            <a:ext cx="8229600" cy="533400"/>
          </a:xfrm>
          <a:prstGeom prst="rect">
            <a:avLst/>
          </a:prstGeom>
        </p:spPr>
        <p:txBody>
          <a:bodyPr>
            <a:noAutofit/>
          </a:bodyPr>
          <a:lstStyle/>
          <a:p>
            <a:pPr algn="l"/>
            <a:r>
              <a:rPr lang="en-US" sz="2800" b="0" dirty="0">
                <a:solidFill>
                  <a:srgbClr val="9BBB59"/>
                </a:solidFill>
              </a:rPr>
              <a:t>USDA Forest Service </a:t>
            </a:r>
            <a:br>
              <a:rPr lang="en-US" sz="2800" b="0" dirty="0">
                <a:solidFill>
                  <a:srgbClr val="9BBB59"/>
                </a:solidFill>
              </a:rPr>
            </a:br>
            <a:r>
              <a:rPr lang="en-US" sz="4400" b="1" dirty="0">
                <a:solidFill>
                  <a:srgbClr val="548235"/>
                </a:solidFill>
                <a:latin typeface="+mn-lt"/>
              </a:rPr>
              <a:t>National Trail Strategy</a:t>
            </a:r>
          </a:p>
        </p:txBody>
      </p:sp>
      <p:sp>
        <p:nvSpPr>
          <p:cNvPr id="19" name="text"/>
          <p:cNvSpPr txBox="1">
            <a:spLocks/>
          </p:cNvSpPr>
          <p:nvPr/>
        </p:nvSpPr>
        <p:spPr>
          <a:xfrm>
            <a:off x="3274746" y="5570737"/>
            <a:ext cx="3508908" cy="399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istral" panose="03090702030407020403" pitchFamily="66" charset="0"/>
                <a:ea typeface="+mj-ea"/>
                <a:cs typeface="+mj-cs"/>
              </a:defRPr>
            </a:lvl1pPr>
          </a:lstStyle>
          <a:p>
            <a:r>
              <a:rPr lang="en-US" sz="2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hlinkClick r:id="rId3"/>
              </a:rPr>
              <a:t>www.fs.fed.us/trails</a:t>
            </a:r>
            <a:endParaRPr lang="en-US" sz="2400" dirty="0">
              <a:solidFill>
                <a:schemeClr val="accent6">
                  <a:lumMod val="75000"/>
                </a:schemeClr>
              </a:solidFill>
            </a:endParaRPr>
          </a:p>
        </p:txBody>
      </p:sp>
      <p:grpSp>
        <p:nvGrpSpPr>
          <p:cNvPr id="4" name="Group 3" descr="trail strategy and overview documents" title="image"/>
          <p:cNvGrpSpPr/>
          <p:nvPr/>
        </p:nvGrpSpPr>
        <p:grpSpPr>
          <a:xfrm>
            <a:off x="1806858" y="1850375"/>
            <a:ext cx="5681896" cy="3144210"/>
            <a:chOff x="1806858" y="1850375"/>
            <a:chExt cx="5681896" cy="3144210"/>
          </a:xfrm>
        </p:grpSpPr>
        <p:pic>
          <p:nvPicPr>
            <p:cNvPr id="14" name="Picture 13" descr="trail strategy" title="imag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20753251">
              <a:off x="1806858" y="2016698"/>
              <a:ext cx="3755565" cy="2954262"/>
            </a:xfrm>
            <a:prstGeom prst="rect">
              <a:avLst/>
            </a:prstGeom>
            <a:ln>
              <a:solidFill>
                <a:schemeClr val="tx1"/>
              </a:solidFill>
            </a:ln>
            <a:extLst>
              <a:ext uri="{53640926-AAD7-44D8-BBD7-CCE9431645EC}">
                <a14:shadowObscured xmlns:a14="http://schemas.microsoft.com/office/drawing/2010/main"/>
              </a:ext>
            </a:extLst>
          </p:spPr>
        </p:pic>
        <p:pic>
          <p:nvPicPr>
            <p:cNvPr id="3" name="Picture 2" descr="overview" title="imag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674495">
              <a:off x="5115578" y="1850375"/>
              <a:ext cx="2373176" cy="3144210"/>
            </a:xfrm>
            <a:prstGeom prst="rect">
              <a:avLst/>
            </a:prstGeom>
            <a:ln>
              <a:solidFill>
                <a:schemeClr val="tx1"/>
              </a:solidFill>
            </a:ln>
          </p:spPr>
        </p:pic>
      </p:grpSp>
    </p:spTree>
    <p:extLst>
      <p:ext uri="{BB962C8B-B14F-4D97-AF65-F5344CB8AC3E}">
        <p14:creationId xmlns:p14="http://schemas.microsoft.com/office/powerpoint/2010/main" val="123616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0"/>
            <a:ext cx="7772400" cy="1279399"/>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Pop Quiz</a:t>
            </a:r>
            <a:endParaRPr lang="en-US" dirty="0"/>
          </a:p>
        </p:txBody>
      </p:sp>
      <p:sp>
        <p:nvSpPr>
          <p:cNvPr id="3" name="Subtitle 2"/>
          <p:cNvSpPr>
            <a:spLocks noGrp="1"/>
          </p:cNvSpPr>
          <p:nvPr>
            <p:ph type="subTitle" idx="1"/>
          </p:nvPr>
        </p:nvSpPr>
        <p:spPr>
          <a:xfrm>
            <a:off x="990600" y="3489199"/>
            <a:ext cx="7162800" cy="2454401"/>
          </a:xfrm>
        </p:spPr>
        <p:txBody>
          <a:bodyPr>
            <a:noAutofit/>
          </a:bodyPr>
          <a:lstStyle/>
          <a:p>
            <a:r>
              <a:rPr lang="en-US" sz="2000" dirty="0"/>
              <a:t>To declare national policy which will encourage productive and enjoyable harmony between man and his environment; to promote efforts which will prevent or eliminate damage to the environment and biosphere and stimulate the health and welfare of man; to enrich the understanding of the ecological systems and natural resources important to the Nation; and to establish a Council on Environmental Quality</a:t>
            </a:r>
            <a:r>
              <a:rPr lang="en-US" sz="2000" dirty="0" smtClean="0"/>
              <a:t>.</a:t>
            </a:r>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
        <p:nvSpPr>
          <p:cNvPr id="7" name="Title 1"/>
          <p:cNvSpPr txBox="1">
            <a:spLocks/>
          </p:cNvSpPr>
          <p:nvPr/>
        </p:nvSpPr>
        <p:spPr>
          <a:xfrm>
            <a:off x="685800" y="2133600"/>
            <a:ext cx="7772400" cy="12793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800" kern="1200" cap="all" baseline="0">
                <a:solidFill>
                  <a:srgbClr val="266A2E"/>
                </a:solidFill>
                <a:effectLst>
                  <a:outerShdw blurRad="63500" dist="38100" dir="5400000" algn="t" rotWithShape="0">
                    <a:prstClr val="black">
                      <a:alpha val="25000"/>
                    </a:prstClr>
                  </a:outerShdw>
                </a:effectLst>
                <a:latin typeface="+mn-lt"/>
                <a:ea typeface="+mj-ea"/>
                <a:cs typeface="+mj-cs"/>
              </a:defRPr>
            </a:lvl1pPr>
          </a:lstStyle>
          <a:p>
            <a:r>
              <a:rPr lang="en-US" sz="3200" dirty="0" smtClean="0"/>
              <a:t>Where does the following statement come from?</a:t>
            </a:r>
            <a:endParaRPr lang="en-US" sz="3200" dirty="0"/>
          </a:p>
        </p:txBody>
      </p:sp>
    </p:spTree>
    <p:extLst>
      <p:ext uri="{BB962C8B-B14F-4D97-AF65-F5344CB8AC3E}">
        <p14:creationId xmlns:p14="http://schemas.microsoft.com/office/powerpoint/2010/main" val="3326955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3758"/>
            <a:ext cx="8515350" cy="533400"/>
          </a:xfrm>
          <a:prstGeom prst="rect">
            <a:avLst/>
          </a:prstGeom>
        </p:spPr>
        <p:txBody>
          <a:bodyPr/>
          <a:lstStyle/>
          <a:p>
            <a:pPr algn="l"/>
            <a:r>
              <a:rPr lang="en-US" sz="2800" b="0" dirty="0">
                <a:solidFill>
                  <a:schemeClr val="accent3">
                    <a:lumMod val="75000"/>
                  </a:schemeClr>
                </a:solidFill>
              </a:rPr>
              <a:t>National Trail Strategy</a:t>
            </a:r>
            <a:r>
              <a:rPr lang="en-US" b="0" dirty="0">
                <a:solidFill>
                  <a:schemeClr val="accent3">
                    <a:lumMod val="75000"/>
                  </a:schemeClr>
                </a:solidFill>
              </a:rPr>
              <a:t/>
            </a:r>
            <a:br>
              <a:rPr lang="en-US" b="0" dirty="0">
                <a:solidFill>
                  <a:schemeClr val="accent3">
                    <a:lumMod val="75000"/>
                  </a:schemeClr>
                </a:solidFill>
              </a:rPr>
            </a:br>
            <a:r>
              <a:rPr lang="en-US" b="1" dirty="0">
                <a:solidFill>
                  <a:srgbClr val="548235"/>
                </a:solidFill>
              </a:rPr>
              <a:t>A Need for Change</a:t>
            </a:r>
            <a:endParaRPr lang="en-US" dirty="0">
              <a:solidFill>
                <a:srgbClr val="548235"/>
              </a:solidFill>
            </a:endParaRPr>
          </a:p>
        </p:txBody>
      </p:sp>
      <p:pic>
        <p:nvPicPr>
          <p:cNvPr id="15" name="Picture 14" descr="shared stewardship " title="graphic"/>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865" y="1504104"/>
            <a:ext cx="4209209" cy="4572000"/>
          </a:xfrm>
          <a:prstGeom prst="rect">
            <a:avLst/>
          </a:prstGeom>
        </p:spPr>
      </p:pic>
      <p:sp>
        <p:nvSpPr>
          <p:cNvPr id="12" name="TextBox 11"/>
          <p:cNvSpPr txBox="1"/>
          <p:nvPr/>
        </p:nvSpPr>
        <p:spPr>
          <a:xfrm>
            <a:off x="3836153" y="1933442"/>
            <a:ext cx="3629173" cy="830997"/>
          </a:xfrm>
          <a:prstGeom prst="rect">
            <a:avLst/>
          </a:prstGeom>
          <a:noFill/>
        </p:spPr>
        <p:txBody>
          <a:bodyPr wrap="square" rtlCol="0">
            <a:spAutoFit/>
          </a:bodyPr>
          <a:lstStyle/>
          <a:p>
            <a:pPr>
              <a:spcAft>
                <a:spcPts val="900"/>
              </a:spcAft>
            </a:pPr>
            <a:r>
              <a:rPr lang="en-US" sz="2400" b="1" dirty="0">
                <a:solidFill>
                  <a:srgbClr val="303893"/>
                </a:solidFill>
              </a:rPr>
              <a:t>Shifting to a Model of Shared Stewardship</a:t>
            </a:r>
          </a:p>
        </p:txBody>
      </p:sp>
    </p:spTree>
    <p:extLst>
      <p:ext uri="{BB962C8B-B14F-4D97-AF65-F5344CB8AC3E}">
        <p14:creationId xmlns:p14="http://schemas.microsoft.com/office/powerpoint/2010/main" val="142047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914400" y="683758"/>
            <a:ext cx="8515350" cy="533400"/>
          </a:xfrm>
          <a:prstGeom prst="rect">
            <a:avLst/>
          </a:prstGeom>
        </p:spPr>
        <p:txBody>
          <a:bodyPr>
            <a:normAutofit fontScale="90000"/>
          </a:bodyPr>
          <a:lstStyle/>
          <a:p>
            <a:pPr algn="l"/>
            <a:r>
              <a:rPr lang="en-US" sz="3100" b="0" dirty="0">
                <a:solidFill>
                  <a:srgbClr val="70AD47">
                    <a:lumMod val="75000"/>
                  </a:srgbClr>
                </a:solidFill>
              </a:rPr>
              <a:t>Frontliners!</a:t>
            </a:r>
            <a:r>
              <a:rPr lang="en-US" b="0" dirty="0">
                <a:solidFill>
                  <a:schemeClr val="accent6">
                    <a:lumMod val="75000"/>
                  </a:schemeClr>
                </a:solidFill>
              </a:rPr>
              <a:t/>
            </a:r>
            <a:br>
              <a:rPr lang="en-US" b="0" dirty="0">
                <a:solidFill>
                  <a:schemeClr val="accent6">
                    <a:lumMod val="75000"/>
                  </a:schemeClr>
                </a:solidFill>
              </a:rPr>
            </a:br>
            <a:r>
              <a:rPr lang="en-US" sz="3975" b="1" dirty="0">
                <a:solidFill>
                  <a:srgbClr val="548235"/>
                </a:solidFill>
                <a:latin typeface="+mn-lt"/>
              </a:rPr>
              <a:t>Where the Rubber Meets the Road</a:t>
            </a:r>
          </a:p>
        </p:txBody>
      </p:sp>
      <p:pic>
        <p:nvPicPr>
          <p:cNvPr id="14" name="Picture 13" descr="three rings of sustainability" title="graphic"/>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532748" y="1842664"/>
            <a:ext cx="3641727" cy="3485730"/>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1141025" y="1842664"/>
            <a:ext cx="3596439" cy="2187778"/>
          </a:xfrm>
          <a:prstGeom prst="rect">
            <a:avLst/>
          </a:prstGeom>
        </p:spPr>
        <p:txBody>
          <a:bodyPr wrap="square">
            <a:spAutoFit/>
          </a:bodyPr>
          <a:lstStyle/>
          <a:p>
            <a:pPr>
              <a:spcAft>
                <a:spcPts val="900"/>
              </a:spcAft>
              <a:buClr>
                <a:srgbClr val="303893"/>
              </a:buClr>
              <a:defRPr/>
            </a:pPr>
            <a:r>
              <a:rPr lang="en-US" sz="2100" b="1" dirty="0">
                <a:solidFill>
                  <a:srgbClr val="303893"/>
                </a:solidFill>
              </a:rPr>
              <a:t>Sustainability is achieved at the junction where trails are: </a:t>
            </a:r>
          </a:p>
          <a:p>
            <a:pPr marL="257175" indent="-257175">
              <a:spcAft>
                <a:spcPts val="900"/>
              </a:spcAft>
              <a:buClr>
                <a:srgbClr val="303893"/>
              </a:buClr>
              <a:buSzPct val="125000"/>
              <a:buFont typeface="Arial" panose="020B0604020202020204" pitchFamily="34" charset="0"/>
              <a:buChar char="•"/>
              <a:defRPr/>
            </a:pPr>
            <a:r>
              <a:rPr lang="en-US" dirty="0"/>
              <a:t>Socially relevant &amp; supported;</a:t>
            </a:r>
          </a:p>
          <a:p>
            <a:pPr marL="257175" indent="-257175">
              <a:spcAft>
                <a:spcPts val="900"/>
              </a:spcAft>
              <a:buClr>
                <a:srgbClr val="303893"/>
              </a:buClr>
              <a:buSzPct val="125000"/>
              <a:buFont typeface="Arial" panose="020B0604020202020204" pitchFamily="34" charset="0"/>
              <a:buChar char="•"/>
              <a:defRPr/>
            </a:pPr>
            <a:r>
              <a:rPr lang="en-US" dirty="0"/>
              <a:t>Ecologically resilient; and</a:t>
            </a:r>
          </a:p>
          <a:p>
            <a:pPr marL="257175" indent="-257175">
              <a:spcAft>
                <a:spcPts val="450"/>
              </a:spcAft>
              <a:buClr>
                <a:srgbClr val="303893"/>
              </a:buClr>
              <a:buSzPct val="125000"/>
              <a:buFont typeface="Arial" panose="020B0604020202020204" pitchFamily="34" charset="0"/>
              <a:buChar char="•"/>
              <a:defRPr/>
            </a:pPr>
            <a:r>
              <a:rPr lang="en-US" dirty="0"/>
              <a:t>Economically viable</a:t>
            </a:r>
          </a:p>
          <a:p>
            <a:endParaRPr lang="en-US" sz="1350" b="1" dirty="0"/>
          </a:p>
        </p:txBody>
      </p:sp>
    </p:spTree>
    <p:extLst>
      <p:ext uri="{BB962C8B-B14F-4D97-AF65-F5344CB8AC3E}">
        <p14:creationId xmlns:p14="http://schemas.microsoft.com/office/powerpoint/2010/main" val="2751928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36479"/>
            <a:ext cx="8515350" cy="1091820"/>
          </a:xfrm>
          <a:prstGeom prst="rect">
            <a:avLst/>
          </a:prstGeom>
        </p:spPr>
        <p:txBody>
          <a:bodyPr>
            <a:normAutofit fontScale="90000"/>
          </a:bodyPr>
          <a:lstStyle/>
          <a:p>
            <a:pPr algn="l"/>
            <a:r>
              <a:rPr lang="en-US" sz="3100" b="0" dirty="0">
                <a:solidFill>
                  <a:schemeClr val="accent3">
                    <a:lumMod val="75000"/>
                  </a:schemeClr>
                </a:solidFill>
                <a:latin typeface="Calibri Light" panose="020F0302020204030204" pitchFamily="34" charset="0"/>
                <a:cs typeface="Calibri Light" panose="020F0302020204030204" pitchFamily="34" charset="0"/>
              </a:rPr>
              <a:t>National Trail Strategy</a:t>
            </a:r>
            <a:r>
              <a:rPr lang="en-US" dirty="0">
                <a:solidFill>
                  <a:schemeClr val="accent3">
                    <a:lumMod val="75000"/>
                  </a:schemeClr>
                </a:solidFill>
                <a:latin typeface="Calibri Light" panose="020F0302020204030204" pitchFamily="34" charset="0"/>
                <a:cs typeface="Calibri Light" panose="020F0302020204030204" pitchFamily="34" charset="0"/>
              </a:rPr>
              <a:t/>
            </a:r>
            <a:br>
              <a:rPr lang="en-US" dirty="0">
                <a:solidFill>
                  <a:schemeClr val="accent3">
                    <a:lumMod val="75000"/>
                  </a:schemeClr>
                </a:solidFill>
                <a:latin typeface="Calibri Light" panose="020F0302020204030204" pitchFamily="34" charset="0"/>
                <a:cs typeface="Calibri Light" panose="020F0302020204030204" pitchFamily="34" charset="0"/>
              </a:rPr>
            </a:br>
            <a:r>
              <a:rPr lang="en-US" sz="3975" b="1" dirty="0">
                <a:solidFill>
                  <a:srgbClr val="548235"/>
                </a:solidFill>
                <a:latin typeface="+mn-lt"/>
              </a:rPr>
              <a:t>Areas of Action</a:t>
            </a:r>
          </a:p>
        </p:txBody>
      </p:sp>
      <p:sp>
        <p:nvSpPr>
          <p:cNvPr id="12" name="TextBox 11"/>
          <p:cNvSpPr txBox="1"/>
          <p:nvPr/>
        </p:nvSpPr>
        <p:spPr>
          <a:xfrm>
            <a:off x="4749165" y="2143693"/>
            <a:ext cx="3666100" cy="2608406"/>
          </a:xfrm>
          <a:prstGeom prst="rect">
            <a:avLst/>
          </a:prstGeom>
          <a:noFill/>
        </p:spPr>
        <p:txBody>
          <a:bodyPr wrap="square" rtlCol="0">
            <a:spAutoFit/>
          </a:bodyPr>
          <a:lstStyle/>
          <a:p>
            <a:pPr marL="259556" indent="-259556">
              <a:spcAft>
                <a:spcPts val="900"/>
              </a:spcAft>
              <a:buClr>
                <a:schemeClr val="accent6">
                  <a:lumMod val="75000"/>
                </a:schemeClr>
              </a:buClr>
              <a:buSzPct val="125000"/>
              <a:buFont typeface="Arial" panose="020B0604020202020204" pitchFamily="34" charset="0"/>
              <a:buChar char="•"/>
            </a:pPr>
            <a:r>
              <a:rPr lang="en-US" sz="2100" dirty="0"/>
              <a:t>Leader Intent</a:t>
            </a:r>
          </a:p>
          <a:p>
            <a:pPr marL="259556" indent="-259556">
              <a:spcAft>
                <a:spcPts val="900"/>
              </a:spcAft>
              <a:buClr>
                <a:schemeClr val="accent6">
                  <a:lumMod val="75000"/>
                </a:schemeClr>
              </a:buClr>
              <a:buSzPct val="125000"/>
              <a:buFont typeface="Arial" panose="020B0604020202020204" pitchFamily="34" charset="0"/>
              <a:buChar char="•"/>
            </a:pPr>
            <a:r>
              <a:rPr lang="en-US" sz="2100" dirty="0"/>
              <a:t>Organization &amp; Talent</a:t>
            </a:r>
          </a:p>
          <a:p>
            <a:pPr marL="259556" indent="-259556">
              <a:spcAft>
                <a:spcPts val="900"/>
              </a:spcAft>
              <a:buClr>
                <a:schemeClr val="accent6">
                  <a:lumMod val="75000"/>
                </a:schemeClr>
              </a:buClr>
              <a:buSzPct val="125000"/>
              <a:buFont typeface="Arial" panose="020B0604020202020204" pitchFamily="34" charset="0"/>
              <a:buChar char="•"/>
            </a:pPr>
            <a:r>
              <a:rPr lang="en-US" sz="2100" dirty="0"/>
              <a:t>Relevancy</a:t>
            </a:r>
          </a:p>
          <a:p>
            <a:pPr marL="259556" indent="-259556">
              <a:spcAft>
                <a:spcPts val="900"/>
              </a:spcAft>
              <a:buClr>
                <a:schemeClr val="accent6">
                  <a:lumMod val="75000"/>
                </a:schemeClr>
              </a:buClr>
              <a:buSzPct val="125000"/>
              <a:buFont typeface="Arial" panose="020B0604020202020204" pitchFamily="34" charset="0"/>
              <a:buChar char="•"/>
            </a:pPr>
            <a:r>
              <a:rPr lang="en-US" sz="2100" dirty="0"/>
              <a:t>Sustainable Systems</a:t>
            </a:r>
          </a:p>
          <a:p>
            <a:pPr marL="259556" indent="-259556">
              <a:spcAft>
                <a:spcPts val="900"/>
              </a:spcAft>
              <a:buClr>
                <a:schemeClr val="accent6">
                  <a:lumMod val="75000"/>
                </a:schemeClr>
              </a:buClr>
              <a:buSzPct val="125000"/>
              <a:buFont typeface="Arial" panose="020B0604020202020204" pitchFamily="34" charset="0"/>
              <a:buChar char="•"/>
            </a:pPr>
            <a:r>
              <a:rPr lang="en-US" sz="2100" dirty="0"/>
              <a:t>Agency Processes &amp; Culture</a:t>
            </a:r>
          </a:p>
          <a:p>
            <a:pPr marL="259556" indent="-259556">
              <a:spcAft>
                <a:spcPts val="900"/>
              </a:spcAft>
              <a:buClr>
                <a:schemeClr val="accent6">
                  <a:lumMod val="75000"/>
                </a:schemeClr>
              </a:buClr>
              <a:buSzPct val="125000"/>
              <a:buFont typeface="Arial" panose="020B0604020202020204" pitchFamily="34" charset="0"/>
              <a:buChar char="•"/>
            </a:pPr>
            <a:r>
              <a:rPr lang="en-US" sz="2100" dirty="0"/>
              <a:t>Information</a:t>
            </a:r>
          </a:p>
        </p:txBody>
      </p:sp>
      <p:pic>
        <p:nvPicPr>
          <p:cNvPr id="18" name="Picture 17" descr="horses on a bridge" title="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133" y="1778902"/>
            <a:ext cx="3252110" cy="4336147"/>
          </a:xfrm>
          <a:prstGeom prst="rect">
            <a:avLst/>
          </a:prstGeom>
          <a:ln w="3175">
            <a:solidFill>
              <a:schemeClr val="tx1"/>
            </a:solidFill>
          </a:ln>
        </p:spPr>
      </p:pic>
    </p:spTree>
    <p:extLst>
      <p:ext uri="{BB962C8B-B14F-4D97-AF65-F5344CB8AC3E}">
        <p14:creationId xmlns:p14="http://schemas.microsoft.com/office/powerpoint/2010/main" val="98044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3758"/>
            <a:ext cx="8515350" cy="533400"/>
          </a:xfrm>
          <a:prstGeom prst="rect">
            <a:avLst/>
          </a:prstGeom>
        </p:spPr>
        <p:txBody>
          <a:bodyPr/>
          <a:lstStyle/>
          <a:p>
            <a:pPr algn="l"/>
            <a:r>
              <a:rPr lang="en-US" dirty="0">
                <a:solidFill>
                  <a:srgbClr val="59713B"/>
                </a:solidFill>
              </a:rPr>
              <a:t/>
            </a:r>
            <a:br>
              <a:rPr lang="en-US" dirty="0">
                <a:solidFill>
                  <a:srgbClr val="59713B"/>
                </a:solidFill>
              </a:rPr>
            </a:br>
            <a:r>
              <a:rPr lang="en-US" dirty="0">
                <a:solidFill>
                  <a:srgbClr val="59713B"/>
                </a:solidFill>
              </a:rPr>
              <a:t>National Trail Strategy</a:t>
            </a:r>
          </a:p>
        </p:txBody>
      </p:sp>
      <p:sp>
        <p:nvSpPr>
          <p:cNvPr id="3" name="Subtitle 2"/>
          <p:cNvSpPr>
            <a:spLocks noGrp="1"/>
          </p:cNvSpPr>
          <p:nvPr>
            <p:ph type="subTitle" idx="4294967295"/>
          </p:nvPr>
        </p:nvSpPr>
        <p:spPr>
          <a:xfrm>
            <a:off x="807666" y="1374432"/>
            <a:ext cx="6995213" cy="2664168"/>
          </a:xfrm>
          <a:prstGeom prst="rect">
            <a:avLst/>
          </a:prstGeom>
        </p:spPr>
        <p:txBody>
          <a:bodyPr>
            <a:normAutofit lnSpcReduction="10000"/>
          </a:bodyPr>
          <a:lstStyle/>
          <a:p>
            <a:pPr marL="0" indent="0" algn="l">
              <a:buNone/>
            </a:pPr>
            <a:r>
              <a:rPr lang="en-US" sz="2200" b="1" dirty="0">
                <a:solidFill>
                  <a:srgbClr val="769916"/>
                </a:solidFill>
              </a:rPr>
              <a:t>Implement 10-Year Challenge </a:t>
            </a:r>
            <a:r>
              <a:rPr lang="en-US" sz="2200" dirty="0">
                <a:solidFill>
                  <a:srgbClr val="769916"/>
                </a:solidFill>
              </a:rPr>
              <a:t>(Action 1.2) </a:t>
            </a:r>
          </a:p>
          <a:p>
            <a:pPr algn="l">
              <a:buClr>
                <a:srgbClr val="769916"/>
              </a:buClr>
              <a:buSzPct val="125000"/>
            </a:pPr>
            <a:r>
              <a:rPr lang="en-US" sz="2200" dirty="0"/>
              <a:t>Using the 50th anniversary of the National Trails System Act in 2018 as a catalyst, invite partners, volunteers, and employees to develop and implement a bold, national 10-Year Sustainable Trails Stewardship Challenge toward achieving a sustainable system of trails.</a:t>
            </a:r>
          </a:p>
        </p:txBody>
      </p:sp>
      <p:pic>
        <p:nvPicPr>
          <p:cNvPr id="5" name="Picture 4" descr="Cover of National Strategy for a Sustainable Trail System document." title="Image.">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9314" y="3728890"/>
            <a:ext cx="3064266" cy="2377440"/>
          </a:xfrm>
          <a:prstGeom prst="rect">
            <a:avLst/>
          </a:prstGeom>
          <a:ln w="19050">
            <a:solidFill>
              <a:schemeClr val="tx1"/>
            </a:solidFill>
          </a:ln>
        </p:spPr>
      </p:pic>
    </p:spTree>
    <p:extLst>
      <p:ext uri="{BB962C8B-B14F-4D97-AF65-F5344CB8AC3E}">
        <p14:creationId xmlns:p14="http://schemas.microsoft.com/office/powerpoint/2010/main" val="96448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rail workers posing" title="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680118" y="1974860"/>
            <a:ext cx="3017520" cy="2203133"/>
          </a:xfrm>
          <a:prstGeom prst="rect">
            <a:avLst/>
          </a:prstGeom>
          <a:ln>
            <a:solidFill>
              <a:schemeClr val="tx1"/>
            </a:solidFill>
          </a:ln>
        </p:spPr>
      </p:pic>
      <p:sp>
        <p:nvSpPr>
          <p:cNvPr id="10" name="Title 1"/>
          <p:cNvSpPr>
            <a:spLocks noGrp="1"/>
          </p:cNvSpPr>
          <p:nvPr>
            <p:ph type="ctrTitle"/>
          </p:nvPr>
        </p:nvSpPr>
        <p:spPr>
          <a:xfrm>
            <a:off x="914400" y="683758"/>
            <a:ext cx="8515350" cy="533400"/>
          </a:xfrm>
          <a:prstGeom prst="rect">
            <a:avLst/>
          </a:prstGeom>
        </p:spPr>
        <p:txBody>
          <a:bodyPr>
            <a:normAutofit fontScale="90000"/>
          </a:bodyPr>
          <a:lstStyle/>
          <a:p>
            <a:pPr algn="l"/>
            <a:r>
              <a:rPr lang="en-US" dirty="0">
                <a:solidFill>
                  <a:schemeClr val="accent6">
                    <a:lumMod val="75000"/>
                  </a:schemeClr>
                </a:solidFill>
              </a:rPr>
              <a:t/>
            </a:r>
            <a:br>
              <a:rPr lang="en-US" dirty="0">
                <a:solidFill>
                  <a:schemeClr val="accent6">
                    <a:lumMod val="75000"/>
                  </a:schemeClr>
                </a:solidFill>
              </a:rPr>
            </a:br>
            <a:r>
              <a:rPr lang="en-US" sz="4900" b="1" i="1" dirty="0">
                <a:solidFill>
                  <a:srgbClr val="548235"/>
                </a:solidFill>
                <a:latin typeface="+mn-lt"/>
              </a:rPr>
              <a:t>Trails Connect!</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0211" y="2345962"/>
            <a:ext cx="5852160" cy="3183012"/>
          </a:xfrm>
          <a:prstGeom prst="rect">
            <a:avLst/>
          </a:prstGeom>
        </p:spPr>
      </p:pic>
    </p:spTree>
    <p:extLst>
      <p:ext uri="{BB962C8B-B14F-4D97-AF65-F5344CB8AC3E}">
        <p14:creationId xmlns:p14="http://schemas.microsoft.com/office/powerpoint/2010/main" val="8659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0"/>
            <a:ext cx="7772400" cy="1279399"/>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Pop Quiz</a:t>
            </a:r>
            <a:endParaRPr lang="en-US" dirty="0"/>
          </a:p>
        </p:txBody>
      </p:sp>
      <p:sp>
        <p:nvSpPr>
          <p:cNvPr id="3" name="Subtitle 2"/>
          <p:cNvSpPr>
            <a:spLocks noGrp="1"/>
          </p:cNvSpPr>
          <p:nvPr>
            <p:ph type="subTitle" idx="1"/>
          </p:nvPr>
        </p:nvSpPr>
        <p:spPr>
          <a:xfrm>
            <a:off x="533400" y="2895600"/>
            <a:ext cx="7924800" cy="430613"/>
          </a:xfrm>
        </p:spPr>
        <p:txBody>
          <a:bodyPr>
            <a:noAutofit/>
          </a:bodyPr>
          <a:lstStyle/>
          <a:p>
            <a:r>
              <a:rPr lang="en-US" sz="2000" dirty="0" smtClean="0"/>
              <a:t>It’s the preamble to the National Environmental Policy Act.</a:t>
            </a:r>
          </a:p>
          <a:p>
            <a:endParaRPr lang="en-US" sz="2000" i="1" dirty="0" smtClean="0"/>
          </a:p>
          <a:p>
            <a:r>
              <a:rPr lang="en-US" sz="2000" i="1" dirty="0" smtClean="0"/>
              <a:t>An </a:t>
            </a:r>
            <a:r>
              <a:rPr lang="en-US" sz="2000" i="1" dirty="0"/>
              <a:t>Act to establish a national policy for the </a:t>
            </a:r>
            <a:r>
              <a:rPr lang="en-US" sz="2000" i="1" dirty="0" smtClean="0"/>
              <a:t>environment</a:t>
            </a:r>
            <a:endParaRPr lang="en-US" sz="2000" i="1"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
        <p:nvSpPr>
          <p:cNvPr id="7" name="Title 1"/>
          <p:cNvSpPr txBox="1">
            <a:spLocks/>
          </p:cNvSpPr>
          <p:nvPr/>
        </p:nvSpPr>
        <p:spPr>
          <a:xfrm>
            <a:off x="685800" y="2133601"/>
            <a:ext cx="7772400" cy="6096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800" kern="1200" cap="all" baseline="0">
                <a:solidFill>
                  <a:srgbClr val="266A2E"/>
                </a:solidFill>
                <a:effectLst>
                  <a:outerShdw blurRad="63500" dist="38100" dir="5400000" algn="t" rotWithShape="0">
                    <a:prstClr val="black">
                      <a:alpha val="25000"/>
                    </a:prstClr>
                  </a:outerShdw>
                </a:effectLst>
                <a:latin typeface="+mn-lt"/>
                <a:ea typeface="+mj-ea"/>
                <a:cs typeface="+mj-cs"/>
              </a:defRPr>
            </a:lvl1pPr>
          </a:lstStyle>
          <a:p>
            <a:r>
              <a:rPr lang="en-US" sz="3200" dirty="0" smtClean="0"/>
              <a:t>Answer</a:t>
            </a:r>
            <a:endParaRPr lang="en-US" sz="3200"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7973" y="4348054"/>
            <a:ext cx="3188053" cy="2127029"/>
          </a:xfrm>
          <a:prstGeom prst="rect">
            <a:avLst/>
          </a:prstGeom>
        </p:spPr>
      </p:pic>
    </p:spTree>
    <p:extLst>
      <p:ext uri="{BB962C8B-B14F-4D97-AF65-F5344CB8AC3E}">
        <p14:creationId xmlns:p14="http://schemas.microsoft.com/office/powerpoint/2010/main" val="134950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1"/>
            <a:ext cx="7772400" cy="1202047"/>
          </a:xfrm>
        </p:spPr>
        <p:txBody>
          <a:bodyPr/>
          <a:lstStyle/>
          <a:p>
            <a:r>
              <a:rPr lang="en-US" dirty="0" smtClean="0"/>
              <a:t>What is NEPA?</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2800" y="4678470"/>
            <a:ext cx="1676400" cy="1722329"/>
          </a:xfrm>
          <a:prstGeom prst="rect">
            <a:avLst/>
          </a:prstGeom>
        </p:spPr>
      </p:pic>
      <p:sp>
        <p:nvSpPr>
          <p:cNvPr id="3" name="Subtitle 2"/>
          <p:cNvSpPr>
            <a:spLocks noGrp="1"/>
          </p:cNvSpPr>
          <p:nvPr>
            <p:ph type="subTitle" idx="1"/>
          </p:nvPr>
        </p:nvSpPr>
        <p:spPr>
          <a:xfrm>
            <a:off x="1371600" y="1964049"/>
            <a:ext cx="6400800" cy="4208151"/>
          </a:xfrm>
        </p:spPr>
        <p:txBody>
          <a:bodyPr>
            <a:normAutofit/>
          </a:bodyPr>
          <a:lstStyle/>
          <a:p>
            <a:pPr marL="342900" indent="-342900" algn="l">
              <a:buFont typeface="Arial" panose="020B0604020202020204" pitchFamily="34" charset="0"/>
              <a:buChar char="•"/>
            </a:pPr>
            <a:r>
              <a:rPr lang="en-US" dirty="0" smtClean="0"/>
              <a:t>National Environmental Policy Act</a:t>
            </a:r>
          </a:p>
          <a:p>
            <a:pPr marL="342900" indent="-342900" algn="l">
              <a:buFont typeface="Arial" panose="020B0604020202020204" pitchFamily="34" charset="0"/>
              <a:buChar char="•"/>
            </a:pPr>
            <a:r>
              <a:rPr lang="en-US" dirty="0" smtClean="0"/>
              <a:t>Basic national charter for protecting our environment;</a:t>
            </a:r>
          </a:p>
          <a:p>
            <a:pPr marL="342900" indent="-342900" algn="l">
              <a:buFont typeface="Arial" panose="020B0604020202020204" pitchFamily="34" charset="0"/>
              <a:buChar char="•"/>
            </a:pPr>
            <a:r>
              <a:rPr lang="en-US" dirty="0" smtClean="0"/>
              <a:t>Fosters action that protects, restores, and enhances our environment;</a:t>
            </a:r>
          </a:p>
          <a:p>
            <a:pPr marL="342900" indent="-342900" algn="l">
              <a:buFont typeface="Arial" panose="020B0604020202020204" pitchFamily="34" charset="0"/>
              <a:buChar char="•"/>
            </a:pPr>
            <a:r>
              <a:rPr lang="en-US" dirty="0" smtClean="0"/>
              <a:t>Requires Public Officials to take a “hard look” at the potential environmental consequences of every proposed project.</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189716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NEPA</a:t>
            </a:r>
          </a:p>
        </p:txBody>
      </p:sp>
      <p:sp>
        <p:nvSpPr>
          <p:cNvPr id="3" name="Content Placeholder 2"/>
          <p:cNvSpPr>
            <a:spLocks noGrp="1"/>
          </p:cNvSpPr>
          <p:nvPr>
            <p:ph idx="1"/>
          </p:nvPr>
        </p:nvSpPr>
        <p:spPr/>
        <p:txBody>
          <a:bodyPr/>
          <a:lstStyle/>
          <a:p>
            <a:endParaRPr lang="en-US" dirty="0" smtClean="0"/>
          </a:p>
          <a:p>
            <a:r>
              <a:rPr lang="en-US" u="sng" dirty="0" smtClean="0"/>
              <a:t>Consider</a:t>
            </a:r>
            <a:r>
              <a:rPr lang="en-US" dirty="0" smtClean="0"/>
              <a:t> </a:t>
            </a:r>
            <a:r>
              <a:rPr lang="en-US" dirty="0"/>
              <a:t>potential </a:t>
            </a:r>
            <a:r>
              <a:rPr lang="en-US" u="sng" dirty="0"/>
              <a:t>environmental consequences </a:t>
            </a:r>
            <a:r>
              <a:rPr lang="en-US" dirty="0"/>
              <a:t>before taking </a:t>
            </a:r>
            <a:r>
              <a:rPr lang="en-US" dirty="0" smtClean="0"/>
              <a:t>action</a:t>
            </a:r>
          </a:p>
          <a:p>
            <a:pPr marL="0" indent="0">
              <a:buNone/>
            </a:pPr>
            <a:endParaRPr lang="en-US" dirty="0"/>
          </a:p>
          <a:p>
            <a:r>
              <a:rPr lang="en-US" u="sng" dirty="0"/>
              <a:t>Involve and inform </a:t>
            </a:r>
            <a:r>
              <a:rPr lang="en-US" dirty="0"/>
              <a:t>the public in the consideration of potential environmental </a:t>
            </a:r>
            <a:r>
              <a:rPr lang="en-US" dirty="0" smtClean="0"/>
              <a:t>consequences</a:t>
            </a:r>
          </a:p>
          <a:p>
            <a:pPr marL="0" indent="0">
              <a:buNone/>
            </a:pPr>
            <a:endParaRPr lang="en-US" dirty="0"/>
          </a:p>
          <a:p>
            <a:r>
              <a:rPr lang="en-US" u="sng" dirty="0"/>
              <a:t>Make informed decisions </a:t>
            </a:r>
            <a:r>
              <a:rPr lang="en-US" dirty="0"/>
              <a:t>to take action with the best information </a:t>
            </a:r>
            <a:r>
              <a:rPr lang="en-US" dirty="0" smtClean="0"/>
              <a:t>available</a:t>
            </a:r>
            <a:endParaRPr lang="en-US" dirty="0"/>
          </a:p>
        </p:txBody>
      </p:sp>
      <p:sp>
        <p:nvSpPr>
          <p:cNvPr id="4" name="Slide Number Placeholder 3"/>
          <p:cNvSpPr>
            <a:spLocks noGrp="1"/>
          </p:cNvSpPr>
          <p:nvPr>
            <p:ph type="sldNum" sz="quarter" idx="12"/>
          </p:nvPr>
        </p:nvSpPr>
        <p:spPr/>
        <p:txBody>
          <a:bodyPr/>
          <a:lstStyle/>
          <a:p>
            <a:fld id="{BE4CF738-C9AB-4C6E-AA65-E4E34C4A4411}" type="slidenum">
              <a:rPr lang="en-US" smtClean="0"/>
              <a:t>6</a:t>
            </a:fld>
            <a:endParaRPr lang="en-US" dirty="0"/>
          </a:p>
        </p:txBody>
      </p:sp>
    </p:spTree>
    <p:extLst>
      <p:ext uri="{BB962C8B-B14F-4D97-AF65-F5344CB8AC3E}">
        <p14:creationId xmlns:p14="http://schemas.microsoft.com/office/powerpoint/2010/main" val="71785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1"/>
            <a:ext cx="7772400" cy="1202047"/>
          </a:xfrm>
        </p:spPr>
        <p:txBody>
          <a:bodyPr/>
          <a:lstStyle/>
          <a:p>
            <a:r>
              <a:rPr lang="en-US" dirty="0" smtClean="0"/>
              <a:t>History</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
        <p:nvSpPr>
          <p:cNvPr id="3" name="Subtitle 2"/>
          <p:cNvSpPr>
            <a:spLocks noGrp="1"/>
          </p:cNvSpPr>
          <p:nvPr>
            <p:ph type="subTitle" idx="1"/>
          </p:nvPr>
        </p:nvSpPr>
        <p:spPr>
          <a:xfrm>
            <a:off x="1371600" y="1964049"/>
            <a:ext cx="6400800" cy="4208151"/>
          </a:xfrm>
        </p:spPr>
        <p:txBody>
          <a:bodyPr>
            <a:normAutofit/>
          </a:bodyPr>
          <a:lstStyle/>
          <a:p>
            <a:pPr marL="342900" indent="-342900" algn="l">
              <a:buFont typeface="Arial" panose="020B0604020202020204" pitchFamily="34" charset="0"/>
              <a:buChar char="•"/>
            </a:pPr>
            <a:r>
              <a:rPr lang="en-US" dirty="0" smtClean="0"/>
              <a:t>Signed into law on January 1, 1970</a:t>
            </a:r>
          </a:p>
          <a:p>
            <a:pPr marL="342900" indent="-342900" algn="l">
              <a:buFont typeface="Arial" panose="020B0604020202020204" pitchFamily="34" charset="0"/>
              <a:buChar char="•"/>
            </a:pPr>
            <a:r>
              <a:rPr lang="en-US" dirty="0" smtClean="0"/>
              <a:t>Decades of environmental neglect</a:t>
            </a:r>
          </a:p>
          <a:p>
            <a:pPr marL="342900" indent="-342900" algn="l">
              <a:buFont typeface="Arial" panose="020B0604020202020204" pitchFamily="34" charset="0"/>
              <a:buChar char="•"/>
            </a:pPr>
            <a:r>
              <a:rPr lang="en-US" dirty="0" smtClean="0"/>
              <a:t>Degrading national landscape</a:t>
            </a:r>
          </a:p>
          <a:p>
            <a:pPr marL="342900" indent="-342900" algn="l">
              <a:buFont typeface="Arial" panose="020B0604020202020204" pitchFamily="34" charset="0"/>
              <a:buChar char="•"/>
            </a:pPr>
            <a:r>
              <a:rPr lang="en-US" dirty="0" smtClean="0"/>
              <a:t>Damaged human environment</a:t>
            </a:r>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911" y="4443306"/>
            <a:ext cx="2652889" cy="198966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9043" y="4443307"/>
            <a:ext cx="2954868" cy="198966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155" y="4443307"/>
            <a:ext cx="2652889" cy="1989667"/>
          </a:xfrm>
          <a:prstGeom prst="rect">
            <a:avLst/>
          </a:prstGeom>
        </p:spPr>
      </p:pic>
    </p:spTree>
    <p:extLst>
      <p:ext uri="{BB962C8B-B14F-4D97-AF65-F5344CB8AC3E}">
        <p14:creationId xmlns:p14="http://schemas.microsoft.com/office/powerpoint/2010/main" val="1247418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1"/>
            <a:ext cx="7772400" cy="1202047"/>
          </a:xfrm>
        </p:spPr>
        <p:txBody>
          <a:bodyPr/>
          <a:lstStyle/>
          <a:p>
            <a:r>
              <a:rPr lang="en-US" dirty="0" smtClean="0"/>
              <a:t>Why NEPA?</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sp>
        <p:nvSpPr>
          <p:cNvPr id="3" name="Subtitle 2"/>
          <p:cNvSpPr>
            <a:spLocks noGrp="1"/>
          </p:cNvSpPr>
          <p:nvPr>
            <p:ph type="subTitle" idx="1"/>
          </p:nvPr>
        </p:nvSpPr>
        <p:spPr>
          <a:xfrm>
            <a:off x="1371600" y="1964049"/>
            <a:ext cx="6400800" cy="4208151"/>
          </a:xfrm>
        </p:spPr>
        <p:txBody>
          <a:bodyPr>
            <a:normAutofit/>
          </a:bodyPr>
          <a:lstStyle/>
          <a:p>
            <a:pPr algn="l"/>
            <a:r>
              <a:rPr lang="en-US" b="1" dirty="0" smtClean="0"/>
              <a:t>Because the American Public wanted Environmental Protection and transparency in the Public Decision Making Process</a:t>
            </a:r>
          </a:p>
          <a:p>
            <a:pPr marL="342900" indent="-342900" algn="l">
              <a:buFont typeface="Arial" panose="020B0604020202020204" pitchFamily="34" charset="0"/>
              <a:buChar char="•"/>
            </a:pPr>
            <a:r>
              <a:rPr lang="en-US" dirty="0" smtClean="0"/>
              <a:t>1930s ~ Rapid Industrialization</a:t>
            </a:r>
          </a:p>
          <a:p>
            <a:pPr marL="342900" indent="-342900" algn="l">
              <a:buFont typeface="Arial" panose="020B0604020202020204" pitchFamily="34" charset="0"/>
              <a:buChar char="•"/>
            </a:pPr>
            <a:r>
              <a:rPr lang="en-US" dirty="0" smtClean="0"/>
              <a:t>ACOE ~ Damming of rivers</a:t>
            </a:r>
          </a:p>
          <a:p>
            <a:pPr marL="342900" indent="-342900" algn="l">
              <a:buFont typeface="Arial" panose="020B0604020202020204" pitchFamily="34" charset="0"/>
              <a:buChar char="•"/>
            </a:pPr>
            <a:r>
              <a:rPr lang="en-US" dirty="0" smtClean="0"/>
              <a:t>Interstate Highway Program</a:t>
            </a:r>
          </a:p>
          <a:p>
            <a:pPr marL="342900" indent="-342900" algn="l">
              <a:buFont typeface="Arial" panose="020B0604020202020204" pitchFamily="34" charset="0"/>
              <a:buChar char="•"/>
            </a:pPr>
            <a:r>
              <a:rPr lang="en-US" dirty="0" smtClean="0"/>
              <a:t>Pesticides and Fertilizers</a:t>
            </a:r>
          </a:p>
          <a:p>
            <a:pPr marL="342900" indent="-342900" algn="l">
              <a:buFont typeface="Arial" panose="020B0604020202020204" pitchFamily="34" charset="0"/>
              <a:buChar char="•"/>
            </a:pPr>
            <a:r>
              <a:rPr lang="en-US" dirty="0" smtClean="0"/>
              <a:t>Logging and clear cutting</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2600" y="4068124"/>
            <a:ext cx="2552333" cy="170293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8598" y="4610100"/>
            <a:ext cx="2108614" cy="1790700"/>
          </a:xfrm>
          <a:prstGeom prst="rect">
            <a:avLst/>
          </a:prstGeom>
        </p:spPr>
      </p:pic>
    </p:spTree>
    <p:extLst>
      <p:ext uri="{BB962C8B-B14F-4D97-AF65-F5344CB8AC3E}">
        <p14:creationId xmlns:p14="http://schemas.microsoft.com/office/powerpoint/2010/main" val="82601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685800" y="609601"/>
            <a:ext cx="7772400" cy="1202047"/>
          </a:xfrm>
        </p:spPr>
        <p:txBody>
          <a:bodyPr/>
          <a:lstStyle/>
          <a:p>
            <a:r>
              <a:rPr lang="en-US" dirty="0" smtClean="0"/>
              <a:t>Back to the ???</a:t>
            </a:r>
            <a:endParaRPr lang="en-US" dirty="0"/>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Caring for the Land and Serving People.</a:t>
            </a:r>
            <a:endParaRPr lang="en-US" sz="1200" dirty="0"/>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8988" r="4640"/>
          <a:stretch/>
        </p:blipFill>
        <p:spPr>
          <a:xfrm>
            <a:off x="152400" y="5576887"/>
            <a:ext cx="1295400" cy="1214438"/>
          </a:xfrm>
          <a:prstGeom prst="rect">
            <a:avLst/>
          </a:prstGeom>
        </p:spPr>
      </p:pic>
      <p:sp>
        <p:nvSpPr>
          <p:cNvPr id="3" name="Subtitle 2"/>
          <p:cNvSpPr>
            <a:spLocks noGrp="1"/>
          </p:cNvSpPr>
          <p:nvPr>
            <p:ph type="subTitle" idx="1"/>
          </p:nvPr>
        </p:nvSpPr>
        <p:spPr>
          <a:xfrm>
            <a:off x="1371600" y="1828800"/>
            <a:ext cx="6400800" cy="4343400"/>
          </a:xfrm>
        </p:spPr>
        <p:txBody>
          <a:bodyPr>
            <a:normAutofit/>
          </a:bodyPr>
          <a:lstStyle/>
          <a:p>
            <a:r>
              <a:rPr lang="en-US" sz="3000" i="1" dirty="0" smtClean="0">
                <a:solidFill>
                  <a:schemeClr val="tx1"/>
                </a:solidFill>
              </a:rPr>
              <a:t>Why is it so seemingly difficult to build something so simple as a trail?</a:t>
            </a:r>
            <a:r>
              <a:rPr lang="en-US" sz="3000" dirty="0" smtClean="0"/>
              <a:t>  </a:t>
            </a:r>
          </a:p>
          <a:p>
            <a:endParaRPr lang="en-US" sz="3000" dirty="0" smtClean="0"/>
          </a:p>
          <a:p>
            <a:r>
              <a:rPr lang="en-US" dirty="0" smtClean="0"/>
              <a:t>Because all federal actions require an environmental analysis stating the potential environmental effects of that action when the agency is exercising discretion to decide how to implement that action. </a:t>
            </a:r>
          </a:p>
          <a:p>
            <a:endParaRPr lang="en-US" dirty="0" smtClean="0"/>
          </a:p>
        </p:txBody>
      </p:sp>
    </p:spTree>
    <p:extLst>
      <p:ext uri="{BB962C8B-B14F-4D97-AF65-F5344CB8AC3E}">
        <p14:creationId xmlns:p14="http://schemas.microsoft.com/office/powerpoint/2010/main" val="3339889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7">
      <a:dk1>
        <a:sysClr val="windowText" lastClr="000000"/>
      </a:dk1>
      <a:lt1>
        <a:sysClr val="window" lastClr="FFFFFF"/>
      </a:lt1>
      <a:dk2>
        <a:srgbClr val="193175"/>
      </a:dk2>
      <a:lt2>
        <a:srgbClr val="E4E9EF"/>
      </a:lt2>
      <a:accent1>
        <a:srgbClr val="6076B4"/>
      </a:accent1>
      <a:accent2>
        <a:srgbClr val="9C5252"/>
      </a:accent2>
      <a:accent3>
        <a:srgbClr val="E68422"/>
      </a:accent3>
      <a:accent4>
        <a:srgbClr val="846648"/>
      </a:accent4>
      <a:accent5>
        <a:srgbClr val="63891F"/>
      </a:accent5>
      <a:accent6>
        <a:srgbClr val="758085"/>
      </a:accent6>
      <a:hlink>
        <a:srgbClr val="122457"/>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4616</TotalTime>
  <Words>2493</Words>
  <Application>Microsoft Office PowerPoint</Application>
  <PresentationFormat>On-screen Show (4:3)</PresentationFormat>
  <Paragraphs>359</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Century Gothic</vt:lpstr>
      <vt:lpstr>Courier New</vt:lpstr>
      <vt:lpstr>Mistral</vt:lpstr>
      <vt:lpstr>Times New Roman</vt:lpstr>
      <vt:lpstr>Verdana</vt:lpstr>
      <vt:lpstr>Wingdings</vt:lpstr>
      <vt:lpstr>Executive</vt:lpstr>
      <vt:lpstr>NEPA and Trails in the US Forest Service </vt:lpstr>
      <vt:lpstr>???</vt:lpstr>
      <vt:lpstr>   Pop Quiz</vt:lpstr>
      <vt:lpstr>   Pop Quiz</vt:lpstr>
      <vt:lpstr>What is NEPA?</vt:lpstr>
      <vt:lpstr>Purpose of NEPA</vt:lpstr>
      <vt:lpstr>History</vt:lpstr>
      <vt:lpstr>Why NEPA?</vt:lpstr>
      <vt:lpstr>Back to the ???</vt:lpstr>
      <vt:lpstr>What is a Federal Action?</vt:lpstr>
      <vt:lpstr>What is a Federal Action?</vt:lpstr>
      <vt:lpstr>Recap of Federal Action</vt:lpstr>
      <vt:lpstr>What about Trails?</vt:lpstr>
      <vt:lpstr>3 Levels of NEPA Analysis</vt:lpstr>
      <vt:lpstr>Categorical Exclusions (CE)</vt:lpstr>
      <vt:lpstr>Extraordinary Circumstances</vt:lpstr>
      <vt:lpstr>CEs for Trails </vt:lpstr>
      <vt:lpstr>Mere Presence</vt:lpstr>
      <vt:lpstr>Steps to NEPA Process</vt:lpstr>
      <vt:lpstr>PowerPoint Presentation</vt:lpstr>
      <vt:lpstr>Thank You</vt:lpstr>
      <vt:lpstr>Trails Connect!…</vt:lpstr>
      <vt:lpstr> National Forest System Trails World Class System of Trails</vt:lpstr>
      <vt:lpstr> Trails Connect!</vt:lpstr>
      <vt:lpstr> Trails Connect!</vt:lpstr>
      <vt:lpstr> National Trails System Act 50th Anniversary</vt:lpstr>
      <vt:lpstr> A Need for Change</vt:lpstr>
      <vt:lpstr>National Forest System Trails Stewardship Act</vt:lpstr>
      <vt:lpstr>USDA Forest Service  National Trail Strategy</vt:lpstr>
      <vt:lpstr>National Trail Strategy A Need for Change</vt:lpstr>
      <vt:lpstr>Frontliners! Where the Rubber Meets the Road</vt:lpstr>
      <vt:lpstr>National Trail Strategy Areas of Action</vt:lpstr>
      <vt:lpstr> National Trail Strategy</vt:lpstr>
      <vt:lpstr> Trails Connect!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template</dc:title>
  <dc:creator>HHS ASPR</dc:creator>
  <dc:description>Use this template for classroom or group presentations that are intended to be viewed on a large wall monitor or overhead projector.</dc:description>
  <cp:lastModifiedBy>Schuster, Gregory J -FS</cp:lastModifiedBy>
  <cp:revision>255</cp:revision>
  <cp:lastPrinted>2018-11-02T15:53:46Z</cp:lastPrinted>
  <dcterms:created xsi:type="dcterms:W3CDTF">2015-04-30T14:41:05Z</dcterms:created>
  <dcterms:modified xsi:type="dcterms:W3CDTF">2018-11-02T16:41:55Z</dcterms:modified>
</cp:coreProperties>
</file>