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78" r:id="rId3"/>
    <p:sldId id="309" r:id="rId4"/>
    <p:sldId id="289" r:id="rId5"/>
    <p:sldId id="288" r:id="rId6"/>
    <p:sldId id="306" r:id="rId7"/>
    <p:sldId id="290" r:id="rId8"/>
    <p:sldId id="291" r:id="rId9"/>
    <p:sldId id="292" r:id="rId10"/>
    <p:sldId id="311" r:id="rId11"/>
    <p:sldId id="257" r:id="rId12"/>
    <p:sldId id="260" r:id="rId13"/>
    <p:sldId id="283" r:id="rId14"/>
    <p:sldId id="318" r:id="rId15"/>
    <p:sldId id="297" r:id="rId16"/>
    <p:sldId id="319" r:id="rId17"/>
    <p:sldId id="308" r:id="rId18"/>
    <p:sldId id="266" r:id="rId19"/>
    <p:sldId id="256" r:id="rId20"/>
    <p:sldId id="277" r:id="rId21"/>
    <p:sldId id="296" r:id="rId22"/>
    <p:sldId id="293" r:id="rId23"/>
    <p:sldId id="295" r:id="rId24"/>
    <p:sldId id="303" r:id="rId25"/>
    <p:sldId id="299" r:id="rId26"/>
    <p:sldId id="300" r:id="rId27"/>
    <p:sldId id="316" r:id="rId28"/>
    <p:sldId id="294" r:id="rId29"/>
    <p:sldId id="298" r:id="rId30"/>
    <p:sldId id="312" r:id="rId31"/>
    <p:sldId id="265" r:id="rId32"/>
    <p:sldId id="258" r:id="rId33"/>
    <p:sldId id="262" r:id="rId34"/>
    <p:sldId id="286" r:id="rId35"/>
    <p:sldId id="287" r:id="rId36"/>
    <p:sldId id="284" r:id="rId37"/>
    <p:sldId id="282" r:id="rId38"/>
    <p:sldId id="273" r:id="rId39"/>
    <p:sldId id="285" r:id="rId40"/>
    <p:sldId id="261" r:id="rId41"/>
    <p:sldId id="276" r:id="rId42"/>
    <p:sldId id="315" r:id="rId43"/>
    <p:sldId id="317" r:id="rId44"/>
    <p:sldId id="274" r:id="rId45"/>
    <p:sldId id="313" r:id="rId46"/>
    <p:sldId id="304" r:id="rId47"/>
    <p:sldId id="305" r:id="rId48"/>
    <p:sldId id="307" r:id="rId49"/>
    <p:sldId id="280" r:id="rId50"/>
    <p:sldId id="275" r:id="rId51"/>
    <p:sldId id="314" r:id="rId52"/>
    <p:sldId id="279" r:id="rId53"/>
    <p:sldId id="263" r:id="rId54"/>
    <p:sldId id="264" r:id="rId55"/>
    <p:sldId id="268" r:id="rId56"/>
    <p:sldId id="269" r:id="rId57"/>
    <p:sldId id="270" r:id="rId58"/>
    <p:sldId id="272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D9CC"/>
    <a:srgbClr val="542A00"/>
    <a:srgbClr val="663300"/>
    <a:srgbClr val="5F5F5F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2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EEF91-0189-4E37-9C83-EFE9C8A14358}" type="datetimeFigureOut">
              <a:rPr lang="en-US" smtClean="0"/>
              <a:t>11/3/2018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4844E-478C-4C40-AB59-677ADE7CD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368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EEF91-0189-4E37-9C83-EFE9C8A14358}" type="datetimeFigureOut">
              <a:rPr lang="en-US" smtClean="0"/>
              <a:t>11/3/2018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4844E-478C-4C40-AB59-677ADE7CD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973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EEF91-0189-4E37-9C83-EFE9C8A14358}" type="datetimeFigureOut">
              <a:rPr lang="en-US" smtClean="0"/>
              <a:t>11/3/2018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4844E-478C-4C40-AB59-677ADE7CD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79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EEF91-0189-4E37-9C83-EFE9C8A14358}" type="datetimeFigureOut">
              <a:rPr lang="en-US" smtClean="0"/>
              <a:t>11/3/2018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4844E-478C-4C40-AB59-677ADE7CD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39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EEF91-0189-4E37-9C83-EFE9C8A14358}" type="datetimeFigureOut">
              <a:rPr lang="en-US" smtClean="0"/>
              <a:t>11/3/2018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4844E-478C-4C40-AB59-677ADE7CD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456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EEF91-0189-4E37-9C83-EFE9C8A14358}" type="datetimeFigureOut">
              <a:rPr lang="en-US" smtClean="0"/>
              <a:t>11/3/2018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4844E-478C-4C40-AB59-677ADE7CD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919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EEF91-0189-4E37-9C83-EFE9C8A14358}" type="datetimeFigureOut">
              <a:rPr lang="en-US" smtClean="0"/>
              <a:t>11/3/2018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4844E-478C-4C40-AB59-677ADE7CD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3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EEF91-0189-4E37-9C83-EFE9C8A14358}" type="datetimeFigureOut">
              <a:rPr lang="en-US" smtClean="0"/>
              <a:t>11/3/2018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4844E-478C-4C40-AB59-677ADE7CD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088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EEF91-0189-4E37-9C83-EFE9C8A14358}" type="datetimeFigureOut">
              <a:rPr lang="en-US" smtClean="0"/>
              <a:t>11/3/2018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4844E-478C-4C40-AB59-677ADE7CD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933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EEF91-0189-4E37-9C83-EFE9C8A14358}" type="datetimeFigureOut">
              <a:rPr lang="en-US" smtClean="0"/>
              <a:t>11/3/2018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4844E-478C-4C40-AB59-677ADE7CD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791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EEF91-0189-4E37-9C83-EFE9C8A14358}" type="datetimeFigureOut">
              <a:rPr lang="en-US" smtClean="0"/>
              <a:t>11/3/2018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4844E-478C-4C40-AB59-677ADE7CD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431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EEF91-0189-4E37-9C83-EFE9C8A14358}" type="datetimeFigureOut">
              <a:rPr lang="en-US" smtClean="0"/>
              <a:t>11/3/2018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94844E-478C-4C40-AB59-677ADE7CD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307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98879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2A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3924" y="516291"/>
            <a:ext cx="1162415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Bradley Hand ITC" panose="03070402050302030203" pitchFamily="66" charset="0"/>
              </a:rPr>
              <a:t>INMATES</a:t>
            </a:r>
          </a:p>
          <a:p>
            <a:pPr algn="ctr"/>
            <a:endParaRPr lang="en-US" sz="1200" dirty="0">
              <a:solidFill>
                <a:schemeClr val="bg1"/>
              </a:solidFill>
              <a:latin typeface="Bradley Hand ITC" panose="03070402050302030203" pitchFamily="66" charset="0"/>
            </a:endParaRPr>
          </a:p>
          <a:p>
            <a:pPr algn="ctr"/>
            <a:r>
              <a:rPr lang="en-US" sz="6000" dirty="0">
                <a:solidFill>
                  <a:schemeClr val="bg1"/>
                </a:solidFill>
                <a:latin typeface="Bradley Hand ITC" panose="03070402050302030203" pitchFamily="66" charset="0"/>
              </a:rPr>
              <a:t>Radically changed lives</a:t>
            </a:r>
          </a:p>
          <a:p>
            <a:pPr algn="ctr"/>
            <a:r>
              <a:rPr lang="en-US" sz="6000" dirty="0">
                <a:solidFill>
                  <a:schemeClr val="bg1"/>
                </a:solidFill>
                <a:latin typeface="Bradley Hand ITC" panose="03070402050302030203" pitchFamily="66" charset="0"/>
              </a:rPr>
              <a:t>Low Recidivism </a:t>
            </a:r>
          </a:p>
          <a:p>
            <a:pPr algn="ctr"/>
            <a:r>
              <a:rPr lang="en-US" sz="6000" dirty="0">
                <a:solidFill>
                  <a:schemeClr val="bg1"/>
                </a:solidFill>
                <a:latin typeface="Bradley Hand ITC" panose="03070402050302030203" pitchFamily="66" charset="0"/>
              </a:rPr>
              <a:t>Transferable Skills</a:t>
            </a:r>
          </a:p>
          <a:p>
            <a:pPr algn="ctr"/>
            <a:endParaRPr lang="en-US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07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6" t="29222" r="11910"/>
          <a:stretch/>
        </p:blipFill>
        <p:spPr>
          <a:xfrm>
            <a:off x="0" y="-13928"/>
            <a:ext cx="12193335" cy="687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506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4" t="1246" r="2711" b="16457"/>
          <a:stretch/>
        </p:blipFill>
        <p:spPr>
          <a:xfrm>
            <a:off x="21503" y="0"/>
            <a:ext cx="121704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18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2A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D5E021-33E0-4C6E-8A5D-F1176D4E1D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7300"/>
            <a:ext cx="121920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180379"/>
      </p:ext>
    </p:extLst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F14BE61-7075-4B31-9004-A1F9EBE89B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93" y="1"/>
            <a:ext cx="10254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66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884DD6-4A35-43DD-A49B-72C78DDC3B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07" r="10988" b="10989"/>
          <a:stretch/>
        </p:blipFill>
        <p:spPr>
          <a:xfrm>
            <a:off x="-1" y="0"/>
            <a:ext cx="121920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A60CB7-7EF9-43DD-8E36-6213F80549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3" b="13916"/>
          <a:stretch/>
        </p:blipFill>
        <p:spPr>
          <a:xfrm>
            <a:off x="516426" y="0"/>
            <a:ext cx="111591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23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2A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3924" y="520511"/>
            <a:ext cx="1162415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Bradley Hand ITC" panose="03070402050302030203" pitchFamily="66" charset="0"/>
              </a:rPr>
              <a:t>Wild Burros</a:t>
            </a:r>
          </a:p>
          <a:p>
            <a:pPr algn="ctr"/>
            <a:endParaRPr lang="en-US" sz="1200" dirty="0">
              <a:solidFill>
                <a:schemeClr val="bg1"/>
              </a:solidFill>
              <a:latin typeface="Bradley Hand ITC" panose="03070402050302030203" pitchFamily="66" charset="0"/>
            </a:endParaRPr>
          </a:p>
          <a:p>
            <a:pPr algn="ctr"/>
            <a:r>
              <a:rPr lang="en-US" sz="6000" dirty="0">
                <a:solidFill>
                  <a:schemeClr val="bg1"/>
                </a:solidFill>
                <a:latin typeface="Bradley Hand ITC" panose="03070402050302030203" pitchFamily="66" charset="0"/>
              </a:rPr>
              <a:t>Trained to carry packs</a:t>
            </a:r>
          </a:p>
          <a:p>
            <a:pPr algn="ctr"/>
            <a:r>
              <a:rPr lang="en-US" sz="6000" dirty="0">
                <a:solidFill>
                  <a:schemeClr val="bg1"/>
                </a:solidFill>
                <a:latin typeface="Bradley Hand ITC" panose="03070402050302030203" pitchFamily="66" charset="0"/>
              </a:rPr>
              <a:t>Trained to Pull carts</a:t>
            </a:r>
          </a:p>
          <a:p>
            <a:pPr algn="ctr"/>
            <a:r>
              <a:rPr lang="en-US" sz="6000" dirty="0">
                <a:solidFill>
                  <a:schemeClr val="bg1"/>
                </a:solidFill>
                <a:latin typeface="Bradley Hand ITC" panose="03070402050302030203" pitchFamily="66" charset="0"/>
              </a:rPr>
              <a:t>Guard other animals</a:t>
            </a:r>
          </a:p>
          <a:p>
            <a:pPr algn="ctr"/>
            <a:r>
              <a:rPr lang="en-US" sz="6000" dirty="0">
                <a:solidFill>
                  <a:schemeClr val="bg1"/>
                </a:solidFill>
                <a:latin typeface="Bradley Hand ITC" panose="03070402050302030203" pitchFamily="66" charset="0"/>
              </a:rPr>
              <a:t>Wonderful pets</a:t>
            </a:r>
          </a:p>
          <a:p>
            <a:pPr algn="ctr"/>
            <a:endParaRPr lang="en-US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21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horse biting a pers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885" y="75856"/>
            <a:ext cx="9047894" cy="678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48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5F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45"/>
          <a:stretch/>
        </p:blipFill>
        <p:spPr>
          <a:xfrm>
            <a:off x="579781" y="0"/>
            <a:ext cx="110494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16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arizona correctional industries wild horse program log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1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0" y="274807"/>
            <a:ext cx="12069559" cy="630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6302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scontent-iad3-1.xx.fbcdn.net/v/t1.0-9/10438502_10205576021818861_863346264878243237_n.jpg?oh=66d00cfa6e062af0a0cab9912fde2b9b&amp;oe=58A984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37123"/>
            <a:ext cx="10231315" cy="6820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424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6F3C5A-7333-4963-AFD7-33E8EAE7AB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12"/>
          <a:stretch/>
        </p:blipFill>
        <p:spPr>
          <a:xfrm>
            <a:off x="0" y="0"/>
            <a:ext cx="122045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62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53A6D4-77BF-4783-AD16-FEC18BC499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21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0BDB5F-014E-488B-A161-9D6ECC5331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78" b="-1"/>
          <a:stretch/>
        </p:blipFill>
        <p:spPr>
          <a:xfrm>
            <a:off x="-1" y="1"/>
            <a:ext cx="121997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77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564740-F088-4B49-B36C-A288A0A0A8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25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may contain: horse, sky and outdoor">
            <a:extLst>
              <a:ext uri="{FF2B5EF4-FFF2-40B4-BE49-F238E27FC236}">
                <a16:creationId xmlns:a16="http://schemas.microsoft.com/office/drawing/2014/main" id="{9B34B109-7463-4EE7-A99B-660311FEC8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9" t="34154" r="10141" b="12076"/>
          <a:stretch/>
        </p:blipFill>
        <p:spPr bwMode="auto">
          <a:xfrm>
            <a:off x="-189790" y="-1"/>
            <a:ext cx="12385344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930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may contain: 1 person, child and outdoor">
            <a:extLst>
              <a:ext uri="{FF2B5EF4-FFF2-40B4-BE49-F238E27FC236}">
                <a16:creationId xmlns:a16="http://schemas.microsoft.com/office/drawing/2014/main" id="{9D7C6A4A-46BE-49E3-83B5-8186DD0A0B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71"/>
          <a:stretch/>
        </p:blipFill>
        <p:spPr bwMode="auto">
          <a:xfrm>
            <a:off x="0" y="0"/>
            <a:ext cx="121993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113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may contain: one or more people, sky, cloud, outdoor and nature">
            <a:extLst>
              <a:ext uri="{FF2B5EF4-FFF2-40B4-BE49-F238E27FC236}">
                <a16:creationId xmlns:a16="http://schemas.microsoft.com/office/drawing/2014/main" id="{0E26D96B-D299-4000-A9D8-26F864134B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8" b="19412"/>
          <a:stretch/>
        </p:blipFill>
        <p:spPr bwMode="auto">
          <a:xfrm>
            <a:off x="-1" y="0"/>
            <a:ext cx="122722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44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A21D5D-ECE7-416F-8783-34972DE5BF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9" b="14861"/>
          <a:stretch/>
        </p:blipFill>
        <p:spPr>
          <a:xfrm>
            <a:off x="-6246" y="1"/>
            <a:ext cx="121982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27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may contain: tree, outdoor and nature">
            <a:extLst>
              <a:ext uri="{FF2B5EF4-FFF2-40B4-BE49-F238E27FC236}">
                <a16:creationId xmlns:a16="http://schemas.microsoft.com/office/drawing/2014/main" id="{01419B6F-C5D1-4DE9-980C-87F78C8AF2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74" t="12778" r="4074" b="26528"/>
          <a:stretch/>
        </p:blipFill>
        <p:spPr bwMode="auto">
          <a:xfrm>
            <a:off x="1743075" y="0"/>
            <a:ext cx="84744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8872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2A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0574" y="2105286"/>
            <a:ext cx="116241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R JULIAN" panose="02000000000000000000"/>
              </a:rPr>
              <a:t>70 Acre Horse Holding Facility</a:t>
            </a:r>
          </a:p>
          <a:p>
            <a:pPr algn="ctr"/>
            <a:r>
              <a:rPr lang="en-US" sz="6000" dirty="0">
                <a:solidFill>
                  <a:schemeClr val="bg1"/>
                </a:solidFill>
                <a:latin typeface="AR JULIAN" panose="02000000000000000000"/>
              </a:rPr>
              <a:t>Capacity 1,500</a:t>
            </a:r>
          </a:p>
        </p:txBody>
      </p:sp>
    </p:spTree>
    <p:extLst>
      <p:ext uri="{BB962C8B-B14F-4D97-AF65-F5344CB8AC3E}">
        <p14:creationId xmlns:p14="http://schemas.microsoft.com/office/powerpoint/2010/main" val="14072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2A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3924" y="395269"/>
            <a:ext cx="11624152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Bradley Hand ITC" panose="03070402050302030203" pitchFamily="66" charset="0"/>
              </a:rPr>
              <a:t>Wild Horses</a:t>
            </a:r>
          </a:p>
          <a:p>
            <a:pPr algn="ctr"/>
            <a:r>
              <a:rPr lang="en-US" sz="6000" dirty="0">
                <a:solidFill>
                  <a:schemeClr val="bg1"/>
                </a:solidFill>
                <a:latin typeface="Bradley Hand ITC" panose="03070402050302030203" pitchFamily="66" charset="0"/>
              </a:rPr>
              <a:t>Trail </a:t>
            </a:r>
          </a:p>
          <a:p>
            <a:pPr algn="ctr"/>
            <a:r>
              <a:rPr lang="en-US" sz="6000" dirty="0">
                <a:solidFill>
                  <a:schemeClr val="bg1"/>
                </a:solidFill>
                <a:latin typeface="Bradley Hand ITC" panose="03070402050302030203" pitchFamily="66" charset="0"/>
              </a:rPr>
              <a:t>Ranch</a:t>
            </a:r>
          </a:p>
          <a:p>
            <a:pPr algn="ctr"/>
            <a:r>
              <a:rPr lang="en-US" sz="6000" dirty="0">
                <a:solidFill>
                  <a:schemeClr val="bg1"/>
                </a:solidFill>
                <a:latin typeface="Bradley Hand ITC" panose="03070402050302030203" pitchFamily="66" charset="0"/>
              </a:rPr>
              <a:t>Law Enforcement</a:t>
            </a:r>
          </a:p>
          <a:p>
            <a:pPr algn="ctr"/>
            <a:r>
              <a:rPr lang="en-US" sz="6000" dirty="0">
                <a:solidFill>
                  <a:schemeClr val="bg1"/>
                </a:solidFill>
                <a:latin typeface="Bradley Hand ITC" panose="03070402050302030203" pitchFamily="66" charset="0"/>
              </a:rPr>
              <a:t>Hunting and packing</a:t>
            </a:r>
          </a:p>
          <a:p>
            <a:pPr algn="ctr"/>
            <a:endParaRPr lang="en-US" sz="1200" dirty="0">
              <a:solidFill>
                <a:schemeClr val="bg1"/>
              </a:solidFill>
              <a:latin typeface="Bradley Hand ITC" panose="03070402050302030203" pitchFamily="66" charset="0"/>
            </a:endParaRPr>
          </a:p>
          <a:p>
            <a:pPr algn="ctr"/>
            <a:endParaRPr lang="en-US" sz="6000" dirty="0">
              <a:solidFill>
                <a:schemeClr val="bg1"/>
              </a:solidFill>
              <a:latin typeface="Bradley Hand ITC" panose="03070402050302030203" pitchFamily="66" charset="0"/>
            </a:endParaRPr>
          </a:p>
          <a:p>
            <a:pPr algn="ctr"/>
            <a:endParaRPr lang="en-US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35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2A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angry horse with teeth ph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43" y="65801"/>
            <a:ext cx="10229216" cy="679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14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3567"/>
          <a:stretch/>
        </p:blipFill>
        <p:spPr>
          <a:xfrm>
            <a:off x="-3417" y="0"/>
            <a:ext cx="12201748" cy="699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798374"/>
      </p:ext>
    </p:extLst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224" y="453666"/>
            <a:ext cx="6670448" cy="18048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" y="423329"/>
            <a:ext cx="4668219" cy="62242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091" y="2258501"/>
            <a:ext cx="5852160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2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9D8607-1DE6-49D6-9945-5856A66D6D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09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4C2C3E-3B19-4CDA-8420-4417689695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5" b="22703"/>
          <a:stretch/>
        </p:blipFill>
        <p:spPr>
          <a:xfrm>
            <a:off x="-7657" y="0"/>
            <a:ext cx="121996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498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D8F7A5-1E60-48AD-A7EA-BFDE5DDE6C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74" b="21621"/>
          <a:stretch/>
        </p:blipFill>
        <p:spPr>
          <a:xfrm>
            <a:off x="0" y="-383059"/>
            <a:ext cx="12182500" cy="724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72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FCE6FA-C2D9-439A-8930-53D37CF8E8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71" b="10653"/>
          <a:stretch/>
        </p:blipFill>
        <p:spPr>
          <a:xfrm>
            <a:off x="0" y="-1"/>
            <a:ext cx="12192000" cy="708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98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5" t="19556" r="375"/>
          <a:stretch/>
        </p:blipFill>
        <p:spPr>
          <a:xfrm>
            <a:off x="0" y="0"/>
            <a:ext cx="12192000" cy="686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08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472AC7-D44D-4767-90A8-1C3DA2D654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9" b="6489"/>
          <a:stretch/>
        </p:blipFill>
        <p:spPr>
          <a:xfrm>
            <a:off x="-10309" y="0"/>
            <a:ext cx="122126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609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A7BA0E-304E-4111-9AEC-B72FFE5892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07"/>
          <a:stretch/>
        </p:blipFill>
        <p:spPr>
          <a:xfrm>
            <a:off x="0" y="1"/>
            <a:ext cx="121769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84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Image result for arizona state flag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7" b="-1294"/>
          <a:stretch/>
        </p:blipFill>
        <p:spPr>
          <a:xfrm>
            <a:off x="-3437" y="-1"/>
            <a:ext cx="12195437" cy="707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39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content-iad3-1.xx.fbcdn.net/v/t34.0-12/14610683_10209353752179759_1810594124_n.jpg?oh=3982842ce965fe21a1c3d60c32102909&amp;oe=580051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816" y="688848"/>
            <a:ext cx="5766816" cy="5766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content-iad3-1.xx.fbcdn.net/v/t34.0-12/14627802_10209353761779999_2108538525_n.jpg?oh=3a60284eeebaddc7945871bb6eaeeb17&amp;oe=5800808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5538">
            <a:off x="548640" y="853440"/>
            <a:ext cx="5175504" cy="5175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28407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Image result for arizona state flag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0145F1-5C82-4414-B0D1-644492705F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07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Image result for arizona state flag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2" name="Picture 2" descr="Image may contain: one or more people and outdoor">
            <a:extLst>
              <a:ext uri="{FF2B5EF4-FFF2-40B4-BE49-F238E27FC236}">
                <a16:creationId xmlns:a16="http://schemas.microsoft.com/office/drawing/2014/main" id="{AD7BEDDF-8EED-4EF9-B8FE-6F43913A4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115" y="46628"/>
            <a:ext cx="10199943" cy="6811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230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3595">
            <a:off x="125833" y="2171699"/>
            <a:ext cx="6140196" cy="45987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008" y="2951413"/>
            <a:ext cx="5014877" cy="37594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35" b="33700"/>
          <a:stretch/>
        </p:blipFill>
        <p:spPr>
          <a:xfrm>
            <a:off x="0" y="0"/>
            <a:ext cx="12192000" cy="266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39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2A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3924" y="395269"/>
            <a:ext cx="1162415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Bradley Hand ITC" panose="03070402050302030203" pitchFamily="66" charset="0"/>
              </a:rPr>
              <a:t>Media</a:t>
            </a:r>
          </a:p>
          <a:p>
            <a:pPr algn="ctr"/>
            <a:endParaRPr lang="en-US" sz="1200" dirty="0">
              <a:solidFill>
                <a:schemeClr val="bg1"/>
              </a:solidFill>
              <a:latin typeface="Bradley Hand ITC" panose="03070402050302030203" pitchFamily="66" charset="0"/>
            </a:endParaRPr>
          </a:p>
          <a:p>
            <a:pPr algn="ctr"/>
            <a:r>
              <a:rPr lang="en-US" sz="6000" dirty="0">
                <a:solidFill>
                  <a:schemeClr val="bg1"/>
                </a:solidFill>
                <a:latin typeface="Bradley Hand ITC" panose="03070402050302030203" pitchFamily="66" charset="0"/>
              </a:rPr>
              <a:t>Documentaries</a:t>
            </a:r>
          </a:p>
          <a:p>
            <a:pPr algn="ctr"/>
            <a:r>
              <a:rPr lang="en-US" sz="6000" dirty="0">
                <a:solidFill>
                  <a:schemeClr val="bg1"/>
                </a:solidFill>
                <a:latin typeface="Bradley Hand ITC" panose="03070402050302030203" pitchFamily="66" charset="0"/>
              </a:rPr>
              <a:t>National and Local news</a:t>
            </a:r>
          </a:p>
          <a:p>
            <a:pPr algn="ctr"/>
            <a:r>
              <a:rPr lang="en-US" sz="6000" dirty="0">
                <a:solidFill>
                  <a:schemeClr val="bg1"/>
                </a:solidFill>
                <a:latin typeface="Bradley Hand ITC" panose="03070402050302030203" pitchFamily="66" charset="0"/>
              </a:rPr>
              <a:t>Magazines articles</a:t>
            </a:r>
          </a:p>
          <a:p>
            <a:pPr algn="ctr"/>
            <a:endParaRPr lang="en-US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75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BA221A-F51A-482B-9D71-27E845C0E8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06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E4439C-B9BF-40F7-9E97-735680FA02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77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rkPot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32294">
            <a:off x="6889571" y="693517"/>
            <a:ext cx="3710940" cy="2188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4" t="4803" r="4851" b="12319"/>
          <a:stretch/>
        </p:blipFill>
        <p:spPr>
          <a:xfrm>
            <a:off x="491490" y="372879"/>
            <a:ext cx="3791587" cy="19775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3721">
            <a:off x="1367673" y="3686996"/>
            <a:ext cx="3523488" cy="1981962"/>
          </a:xfrm>
          <a:prstGeom prst="rect">
            <a:avLst/>
          </a:prstGeom>
        </p:spPr>
      </p:pic>
      <p:pic>
        <p:nvPicPr>
          <p:cNvPr id="1028" name="Picture 4" descr="Image result for abc 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2024">
            <a:off x="844335" y="3363533"/>
            <a:ext cx="1071372" cy="1076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NBC NIGHTLY NEWS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16419">
            <a:off x="5847967" y="1846961"/>
            <a:ext cx="1700900" cy="127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mage result for FOX 10 NEWS 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644" y="451916"/>
            <a:ext cx="1528305" cy="429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175" y="4405777"/>
            <a:ext cx="3462528" cy="1947672"/>
          </a:xfrm>
          <a:prstGeom prst="rect">
            <a:avLst/>
          </a:prstGeom>
        </p:spPr>
      </p:pic>
      <p:pic>
        <p:nvPicPr>
          <p:cNvPr id="1040" name="Picture 16" descr="Image result for USA TODAY LOG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646" y="4044056"/>
            <a:ext cx="1749057" cy="1035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457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Image result for arizona state flag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419" y="0"/>
            <a:ext cx="12405418" cy="68563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85344" y="300036"/>
            <a:ext cx="1227734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700" b="1" dirty="0">
                <a:solidFill>
                  <a:srgbClr val="000099"/>
                </a:solidFill>
                <a:latin typeface="Freestyle Script" panose="030804020302050B0404" pitchFamily="66" charset="0"/>
              </a:rPr>
              <a:t>The meaning of life is to discover your gift…  </a:t>
            </a:r>
          </a:p>
          <a:p>
            <a:pPr algn="ctr"/>
            <a:r>
              <a:rPr lang="en-US" sz="7700" b="1" dirty="0">
                <a:solidFill>
                  <a:srgbClr val="000099"/>
                </a:solidFill>
                <a:latin typeface="Freestyle Script" panose="030804020302050B0404" pitchFamily="66" charset="0"/>
              </a:rPr>
              <a:t>the purpose of life is to give it away.</a:t>
            </a:r>
          </a:p>
          <a:p>
            <a:pPr algn="ctr"/>
            <a:r>
              <a:rPr lang="en-US" sz="8000" i="1" dirty="0">
                <a:solidFill>
                  <a:srgbClr val="000099"/>
                </a:solidFill>
                <a:latin typeface="Freestyle Script" panose="030804020302050B0404" pitchFamily="66" charset="0"/>
              </a:rPr>
              <a:t>Pablo </a:t>
            </a:r>
            <a:r>
              <a:rPr lang="en-US" sz="8000" i="1" dirty="0" err="1">
                <a:solidFill>
                  <a:srgbClr val="000099"/>
                </a:solidFill>
                <a:latin typeface="Freestyle Script" panose="030804020302050B0404" pitchFamily="66" charset="0"/>
              </a:rPr>
              <a:t>Picaso</a:t>
            </a:r>
            <a:endParaRPr lang="en-US" sz="8000" i="1" dirty="0">
              <a:solidFill>
                <a:srgbClr val="000099"/>
              </a:solidFill>
              <a:latin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299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798FA94-7657-4D4A-BA0D-B9D312ABDB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6" b="67"/>
          <a:stretch/>
        </p:blipFill>
        <p:spPr>
          <a:xfrm>
            <a:off x="18739" y="23101"/>
            <a:ext cx="12188746" cy="7103563"/>
          </a:xfrm>
        </p:spPr>
      </p:pic>
    </p:spTree>
    <p:extLst>
      <p:ext uri="{BB962C8B-B14F-4D97-AF65-F5344CB8AC3E}">
        <p14:creationId xmlns:p14="http://schemas.microsoft.com/office/powerpoint/2010/main" val="164252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Image result for arizona state flag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52" y="588264"/>
            <a:ext cx="47914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81562B"/>
                </a:solidFill>
                <a:latin typeface="Brush Script MT" panose="03060802040406070304" pitchFamily="66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60902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63901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Image result for arizona state flag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4976" cy="6856327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1722120" y="800100"/>
            <a:ext cx="9966960" cy="1421130"/>
          </a:xfrm>
        </p:spPr>
        <p:txBody>
          <a:bodyPr>
            <a:normAutofit/>
          </a:bodyPr>
          <a:lstStyle/>
          <a:p>
            <a:pPr algn="ctr"/>
            <a:r>
              <a:rPr lang="en-US" sz="9000" dirty="0">
                <a:solidFill>
                  <a:srgbClr val="FFFFCC"/>
                </a:solidFill>
                <a:effectLst>
                  <a:glow rad="292100">
                    <a:srgbClr val="FFFFCC">
                      <a:alpha val="40000"/>
                    </a:srgbClr>
                  </a:glow>
                  <a:outerShdw blurRad="38100" dist="50800" dir="5400000" algn="ctr" rotWithShape="0">
                    <a:srgbClr val="FFFFCC">
                      <a:alpha val="19000"/>
                    </a:srgbClr>
                  </a:outerShdw>
                </a:effectLst>
                <a:latin typeface="AR JULIAN" panose="02000000000000000000" pitchFamily="2" charset="0"/>
              </a:rPr>
              <a:t>Cowboy Church</a:t>
            </a:r>
          </a:p>
        </p:txBody>
      </p:sp>
    </p:spTree>
    <p:extLst>
      <p:ext uri="{BB962C8B-B14F-4D97-AF65-F5344CB8AC3E}">
        <p14:creationId xmlns:p14="http://schemas.microsoft.com/office/powerpoint/2010/main" val="19267351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Image result for arizona state flag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8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6" y="1673"/>
            <a:ext cx="12194976" cy="68563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73826" y="-70512"/>
            <a:ext cx="10079603" cy="1177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50" dirty="0">
              <a:solidFill>
                <a:srgbClr val="81562B"/>
              </a:solidFill>
              <a:latin typeface="AR JULIAN" panose="02000000000000000000" pitchFamily="2" charset="0"/>
            </a:endParaRPr>
          </a:p>
          <a:p>
            <a:r>
              <a:rPr lang="en-US" sz="6000" dirty="0">
                <a:solidFill>
                  <a:srgbClr val="593B1D"/>
                </a:solidFill>
                <a:latin typeface="AR JULIAN" panose="02000000000000000000" pitchFamily="2" charset="0"/>
              </a:rPr>
              <a:t>The doors God Opens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47980" y="1335601"/>
            <a:ext cx="11024157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8A0000"/>
                </a:solidFill>
                <a:latin typeface="AR JULIAN" panose="02000000000000000000" pitchFamily="2" charset="0"/>
              </a:rPr>
              <a:t>For a great and effective door has opened to me, and </a:t>
            </a:r>
            <a:r>
              <a:rPr lang="en-US" sz="4800" i="1" dirty="0">
                <a:solidFill>
                  <a:srgbClr val="8A0000"/>
                </a:solidFill>
                <a:latin typeface="AR JULIAN" panose="02000000000000000000" pitchFamily="2" charset="0"/>
              </a:rPr>
              <a:t>there are</a:t>
            </a:r>
            <a:r>
              <a:rPr lang="en-US" sz="4800" dirty="0">
                <a:solidFill>
                  <a:srgbClr val="8A0000"/>
                </a:solidFill>
                <a:latin typeface="AR JULIAN" panose="02000000000000000000" pitchFamily="2" charset="0"/>
              </a:rPr>
              <a:t> many adversaries. </a:t>
            </a:r>
          </a:p>
          <a:p>
            <a:r>
              <a:rPr lang="en-US" sz="4800" dirty="0">
                <a:solidFill>
                  <a:srgbClr val="8A0000"/>
                </a:solidFill>
                <a:latin typeface="AR JULIAN" panose="02000000000000000000" pitchFamily="2" charset="0"/>
              </a:rPr>
              <a:t>1 Corinthians 16:9 (NKJV)</a:t>
            </a:r>
          </a:p>
          <a:p>
            <a:endParaRPr lang="en-US" sz="4000" dirty="0">
              <a:latin typeface="AR JULI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939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horse kicking person pictu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16" y="1"/>
            <a:ext cx="9625914" cy="687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679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Image result for arizona state flag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8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4976" cy="68563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67840" y="171736"/>
            <a:ext cx="8961120" cy="1731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50" dirty="0">
              <a:solidFill>
                <a:srgbClr val="81562B"/>
              </a:solidFill>
              <a:latin typeface="AR JULIAN" panose="02000000000000000000" pitchFamily="2" charset="0"/>
            </a:endParaRPr>
          </a:p>
          <a:p>
            <a:r>
              <a:rPr lang="en-US" sz="6000" dirty="0">
                <a:solidFill>
                  <a:srgbClr val="81562B"/>
                </a:solidFill>
                <a:latin typeface="AR JULIAN" panose="02000000000000000000" pitchFamily="2" charset="0"/>
              </a:rPr>
              <a:t>The outflow of ministry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976" y="1902979"/>
            <a:ext cx="12192000" cy="2862322"/>
          </a:xfrm>
          <a:prstGeom prst="rect">
            <a:avLst/>
          </a:prstGeom>
          <a:solidFill>
            <a:schemeClr val="bg1">
              <a:alpha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81562B"/>
                </a:solidFill>
                <a:latin typeface="Baskerville Old Face" panose="02020602080505020303" pitchFamily="18" charset="0"/>
              </a:rPr>
              <a:t>…for it is God who works in you both to will and to do for </a:t>
            </a:r>
            <a:r>
              <a:rPr lang="en-US" sz="5400" i="1" dirty="0">
                <a:solidFill>
                  <a:srgbClr val="81562B"/>
                </a:solidFill>
                <a:latin typeface="Baskerville Old Face" panose="02020602080505020303" pitchFamily="18" charset="0"/>
              </a:rPr>
              <a:t>His</a:t>
            </a:r>
            <a:r>
              <a:rPr lang="en-US" sz="5400" dirty="0">
                <a:solidFill>
                  <a:srgbClr val="81562B"/>
                </a:solidFill>
                <a:latin typeface="Baskerville Old Face" panose="02020602080505020303" pitchFamily="18" charset="0"/>
              </a:rPr>
              <a:t> good pleasure</a:t>
            </a:r>
          </a:p>
          <a:p>
            <a:pPr algn="ctr"/>
            <a:r>
              <a:rPr lang="en-US" sz="4800" i="1" dirty="0">
                <a:solidFill>
                  <a:srgbClr val="81562B"/>
                </a:solidFill>
                <a:latin typeface="Baskerville Old Face" panose="02020602080505020303" pitchFamily="18" charset="0"/>
              </a:rPr>
              <a:t>Philippians 2:13 (NKJV)</a:t>
            </a:r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7217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Image result for arizona state flag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4976" cy="68563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33500" y="1159524"/>
            <a:ext cx="104775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00CC"/>
                </a:solidFill>
                <a:latin typeface="AR JULIAN" panose="02000000000000000000" pitchFamily="2" charset="0"/>
              </a:rPr>
              <a:t>It is not about me</a:t>
            </a:r>
          </a:p>
          <a:p>
            <a:endParaRPr lang="en-US" sz="2000" dirty="0">
              <a:solidFill>
                <a:srgbClr val="0000CC"/>
              </a:solidFill>
              <a:latin typeface="AR JULIAN" panose="02000000000000000000" pitchFamily="2" charset="0"/>
            </a:endParaRPr>
          </a:p>
          <a:p>
            <a:r>
              <a:rPr lang="en-US" sz="3600" dirty="0">
                <a:solidFill>
                  <a:srgbClr val="0000CC"/>
                </a:solidFill>
                <a:latin typeface="AR JULIAN" panose="02000000000000000000" pitchFamily="2" charset="0"/>
              </a:rPr>
              <a:t>I don’t have the master plan</a:t>
            </a:r>
          </a:p>
          <a:p>
            <a:endParaRPr lang="en-US" sz="2000" dirty="0">
              <a:solidFill>
                <a:srgbClr val="0000CC"/>
              </a:solidFill>
              <a:latin typeface="AR JULIAN" panose="02000000000000000000" pitchFamily="2" charset="0"/>
            </a:endParaRPr>
          </a:p>
          <a:p>
            <a:r>
              <a:rPr lang="en-US" sz="3600" dirty="0">
                <a:solidFill>
                  <a:srgbClr val="0000CC"/>
                </a:solidFill>
                <a:latin typeface="AR JULIAN" panose="02000000000000000000" pitchFamily="2" charset="0"/>
              </a:rPr>
              <a:t>God provides us with his best </a:t>
            </a:r>
            <a:endParaRPr lang="en-US" sz="2000" dirty="0">
              <a:solidFill>
                <a:srgbClr val="0000CC"/>
              </a:solidFill>
              <a:latin typeface="AR JULIAN" panose="02000000000000000000" pitchFamily="2" charset="0"/>
            </a:endParaRPr>
          </a:p>
          <a:p>
            <a:endParaRPr lang="en-US" sz="2000" dirty="0">
              <a:solidFill>
                <a:srgbClr val="0000CC"/>
              </a:solidFill>
              <a:latin typeface="AR JULIAN" panose="02000000000000000000" pitchFamily="2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08000" y="165100"/>
            <a:ext cx="1094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81562B"/>
                </a:solidFill>
                <a:latin typeface="Baskerville Old Face" panose="02020602080505020303" pitchFamily="18" charset="0"/>
              </a:rPr>
              <a:t>Life’s Lessons From Horses</a:t>
            </a:r>
          </a:p>
        </p:txBody>
      </p:sp>
    </p:spTree>
    <p:extLst>
      <p:ext uri="{BB962C8B-B14F-4D97-AF65-F5344CB8AC3E}">
        <p14:creationId xmlns:p14="http://schemas.microsoft.com/office/powerpoint/2010/main" val="59240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7" r="12666"/>
          <a:stretch/>
        </p:blipFill>
        <p:spPr>
          <a:xfrm>
            <a:off x="224169" y="702364"/>
            <a:ext cx="5255339" cy="55094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72"/>
          <a:stretch/>
        </p:blipFill>
        <p:spPr>
          <a:xfrm>
            <a:off x="5857460" y="795698"/>
            <a:ext cx="6162261" cy="532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25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Image result for arizona state flag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4976" cy="68563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50620" y="897329"/>
            <a:ext cx="104775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solidFill>
                <a:srgbClr val="0000CC"/>
              </a:solidFill>
              <a:latin typeface="AR JULIAN" panose="02000000000000000000" pitchFamily="2" charset="0"/>
            </a:endParaRPr>
          </a:p>
          <a:p>
            <a:r>
              <a:rPr lang="en-US" sz="3600" dirty="0">
                <a:solidFill>
                  <a:srgbClr val="0000CC"/>
                </a:solidFill>
                <a:latin typeface="AR JULIAN" panose="02000000000000000000" pitchFamily="2" charset="0"/>
              </a:rPr>
              <a:t>It is not about me</a:t>
            </a:r>
          </a:p>
          <a:p>
            <a:endParaRPr lang="en-US" sz="1400" dirty="0">
              <a:solidFill>
                <a:srgbClr val="0000CC"/>
              </a:solidFill>
              <a:latin typeface="AR JULIAN" panose="02000000000000000000" pitchFamily="2" charset="0"/>
            </a:endParaRPr>
          </a:p>
          <a:p>
            <a:r>
              <a:rPr lang="en-US" sz="3600" dirty="0">
                <a:solidFill>
                  <a:srgbClr val="0000CC"/>
                </a:solidFill>
                <a:latin typeface="AR JULIAN" panose="02000000000000000000" pitchFamily="2" charset="0"/>
              </a:rPr>
              <a:t>I don’t have the master plan</a:t>
            </a:r>
          </a:p>
          <a:p>
            <a:endParaRPr lang="en-US" sz="1400" dirty="0">
              <a:solidFill>
                <a:srgbClr val="0000CC"/>
              </a:solidFill>
              <a:latin typeface="AR JULIAN" panose="02000000000000000000" pitchFamily="2" charset="0"/>
            </a:endParaRPr>
          </a:p>
          <a:p>
            <a:r>
              <a:rPr lang="en-US" sz="3600" dirty="0">
                <a:solidFill>
                  <a:srgbClr val="0000CC"/>
                </a:solidFill>
                <a:latin typeface="AR JULIAN" panose="02000000000000000000" pitchFamily="2" charset="0"/>
              </a:rPr>
              <a:t>God provides us with his best </a:t>
            </a:r>
            <a:endParaRPr lang="en-US" sz="1200" dirty="0">
              <a:solidFill>
                <a:srgbClr val="0000CC"/>
              </a:solidFill>
              <a:latin typeface="AR JULIAN" panose="02000000000000000000" pitchFamily="2" charset="0"/>
            </a:endParaRPr>
          </a:p>
          <a:p>
            <a:endParaRPr lang="en-US" sz="1400" dirty="0">
              <a:solidFill>
                <a:srgbClr val="0000CC"/>
              </a:solidFill>
              <a:latin typeface="AR JULIAN" panose="02000000000000000000" pitchFamily="2" charset="0"/>
            </a:endParaRPr>
          </a:p>
          <a:p>
            <a:r>
              <a:rPr lang="en-US" sz="3600" dirty="0">
                <a:solidFill>
                  <a:srgbClr val="0000CC"/>
                </a:solidFill>
                <a:latin typeface="AR JULIAN" panose="02000000000000000000" pitchFamily="2" charset="0"/>
              </a:rPr>
              <a:t>Good enough is the greatest enemy of the best</a:t>
            </a:r>
          </a:p>
          <a:p>
            <a:endParaRPr lang="en-US" sz="1400" dirty="0">
              <a:solidFill>
                <a:srgbClr val="0000CC"/>
              </a:solidFill>
              <a:latin typeface="AR JULIAN" panose="02000000000000000000" pitchFamily="2" charset="0"/>
            </a:endParaRPr>
          </a:p>
          <a:p>
            <a:r>
              <a:rPr lang="en-US" sz="3600" dirty="0">
                <a:solidFill>
                  <a:srgbClr val="0000CC"/>
                </a:solidFill>
                <a:latin typeface="AR JULIAN" panose="02000000000000000000" pitchFamily="2" charset="0"/>
              </a:rPr>
              <a:t>Nothing compares to the weight I will carry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08000" y="165100"/>
            <a:ext cx="1094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81562B"/>
                </a:solidFill>
                <a:latin typeface="Baskerville Old Face" panose="02020602080505020303" pitchFamily="18" charset="0"/>
              </a:rPr>
              <a:t>Life’s Lessons From Horses</a:t>
            </a:r>
          </a:p>
        </p:txBody>
      </p:sp>
    </p:spTree>
    <p:extLst>
      <p:ext uri="{BB962C8B-B14F-4D97-AF65-F5344CB8AC3E}">
        <p14:creationId xmlns:p14="http://schemas.microsoft.com/office/powerpoint/2010/main" val="167922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355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698E9C-9A87-488C-B869-07289EF5C0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2" b="11753"/>
          <a:stretch/>
        </p:blipFill>
        <p:spPr>
          <a:xfrm>
            <a:off x="-1" y="0"/>
            <a:ext cx="121888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983823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11486D-87E7-4A99-B89F-2BC0F0A26D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5" b="7715"/>
          <a:stretch/>
        </p:blipFill>
        <p:spPr>
          <a:xfrm>
            <a:off x="-1" y="0"/>
            <a:ext cx="123491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08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C938D2-5B8F-4908-8F39-EC4622440F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46" b="4503"/>
          <a:stretch/>
        </p:blipFill>
        <p:spPr>
          <a:xfrm>
            <a:off x="-1" y="0"/>
            <a:ext cx="124162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63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622</TotalTime>
  <Words>168</Words>
  <Application>Microsoft Office PowerPoint</Application>
  <PresentationFormat>Widescreen</PresentationFormat>
  <Paragraphs>56</Paragraphs>
  <Slides>58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7" baseType="lpstr">
      <vt:lpstr>AR JULIAN</vt:lpstr>
      <vt:lpstr>Arial</vt:lpstr>
      <vt:lpstr>Baskerville Old Face</vt:lpstr>
      <vt:lpstr>Bradley Hand ITC</vt:lpstr>
      <vt:lpstr>Brush Script MT</vt:lpstr>
      <vt:lpstr>Calibri</vt:lpstr>
      <vt:lpstr>Calibri Light</vt:lpstr>
      <vt:lpstr>Freestyle Script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Cowboy Church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Randy Helm</dc:creator>
  <cp:lastModifiedBy>Randy</cp:lastModifiedBy>
  <cp:revision>48</cp:revision>
  <dcterms:created xsi:type="dcterms:W3CDTF">2016-10-12T12:37:48Z</dcterms:created>
  <dcterms:modified xsi:type="dcterms:W3CDTF">2018-11-03T19:12:09Z</dcterms:modified>
</cp:coreProperties>
</file>