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22"/>
  </p:notesMasterIdLst>
  <p:handoutMasterIdLst>
    <p:handoutMasterId r:id="rId23"/>
  </p:handoutMasterIdLst>
  <p:sldIdLst>
    <p:sldId id="256" r:id="rId2"/>
    <p:sldId id="295" r:id="rId3"/>
    <p:sldId id="258" r:id="rId4"/>
    <p:sldId id="259" r:id="rId5"/>
    <p:sldId id="263" r:id="rId6"/>
    <p:sldId id="260" r:id="rId7"/>
    <p:sldId id="261" r:id="rId8"/>
    <p:sldId id="262" r:id="rId9"/>
    <p:sldId id="297" r:id="rId10"/>
    <p:sldId id="276" r:id="rId11"/>
    <p:sldId id="281" r:id="rId12"/>
    <p:sldId id="282" r:id="rId13"/>
    <p:sldId id="284" r:id="rId14"/>
    <p:sldId id="283" r:id="rId15"/>
    <p:sldId id="300" r:id="rId16"/>
    <p:sldId id="298" r:id="rId17"/>
    <p:sldId id="299" r:id="rId18"/>
    <p:sldId id="294" r:id="rId19"/>
    <p:sldId id="285" r:id="rId20"/>
    <p:sldId id="292" r:id="rId21"/>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700" autoAdjust="0"/>
  </p:normalViewPr>
  <p:slideViewPr>
    <p:cSldViewPr>
      <p:cViewPr varScale="1">
        <p:scale>
          <a:sx n="123" d="100"/>
          <a:sy n="123" d="100"/>
        </p:scale>
        <p:origin x="918" y="108"/>
      </p:cViewPr>
      <p:guideLst>
        <p:guide orient="horz" pos="2160"/>
        <p:guide pos="2880"/>
      </p:guideLst>
    </p:cSldViewPr>
  </p:slideViewPr>
  <p:outlineViewPr>
    <p:cViewPr>
      <p:scale>
        <a:sx n="33" d="100"/>
        <a:sy n="33" d="100"/>
      </p:scale>
      <p:origin x="0" y="27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22" tIns="47111" rIns="94222" bIns="47111"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22" tIns="47111" rIns="94222" bIns="47111" rtlCol="0"/>
          <a:lstStyle>
            <a:lvl1pPr algn="r">
              <a:defRPr sz="1200"/>
            </a:lvl1pPr>
          </a:lstStyle>
          <a:p>
            <a:fld id="{E6455AE9-E7B1-4492-9728-DF5F1FC13CE7}" type="datetimeFigureOut">
              <a:rPr lang="en-US" smtClean="0"/>
              <a:t>11/3/2018</a:t>
            </a:fld>
            <a:endParaRPr lang="en-US"/>
          </a:p>
        </p:txBody>
      </p:sp>
      <p:sp>
        <p:nvSpPr>
          <p:cNvPr id="4" name="Footer Placeholder 3"/>
          <p:cNvSpPr>
            <a:spLocks noGrp="1"/>
          </p:cNvSpPr>
          <p:nvPr>
            <p:ph type="ftr" sz="quarter" idx="2"/>
          </p:nvPr>
        </p:nvSpPr>
        <p:spPr>
          <a:xfrm>
            <a:off x="1" y="8917422"/>
            <a:ext cx="3077739" cy="469424"/>
          </a:xfrm>
          <a:prstGeom prst="rect">
            <a:avLst/>
          </a:prstGeom>
        </p:spPr>
        <p:txBody>
          <a:bodyPr vert="horz" lIns="94222" tIns="47111" rIns="94222" bIns="47111"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22" tIns="47111" rIns="94222" bIns="47111" rtlCol="0" anchor="b"/>
          <a:lstStyle>
            <a:lvl1pPr algn="r">
              <a:defRPr sz="1200"/>
            </a:lvl1pPr>
          </a:lstStyle>
          <a:p>
            <a:fld id="{7DCFCEB6-139E-47E8-BC02-6DB426DC09E1}" type="slidenum">
              <a:rPr lang="en-US" smtClean="0"/>
              <a:t>‹#›</a:t>
            </a:fld>
            <a:endParaRPr lang="en-US"/>
          </a:p>
        </p:txBody>
      </p:sp>
    </p:spTree>
    <p:extLst>
      <p:ext uri="{BB962C8B-B14F-4D97-AF65-F5344CB8AC3E}">
        <p14:creationId xmlns:p14="http://schemas.microsoft.com/office/powerpoint/2010/main" val="380612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51B085DA-7104-41FE-8FCA-E89723B00528}" type="datetimeFigureOut">
              <a:rPr lang="en-US" smtClean="0"/>
              <a:t>11/3/2018</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86EBB666-3CB1-4294-BE72-941012C25920}" type="slidenum">
              <a:rPr lang="en-US" smtClean="0"/>
              <a:t>‹#›</a:t>
            </a:fld>
            <a:endParaRPr lang="en-US"/>
          </a:p>
        </p:txBody>
      </p:sp>
    </p:spTree>
    <p:extLst>
      <p:ext uri="{BB962C8B-B14F-4D97-AF65-F5344CB8AC3E}">
        <p14:creationId xmlns:p14="http://schemas.microsoft.com/office/powerpoint/2010/main" val="197226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4034" name="Group 2"/>
          <p:cNvGrpSpPr>
            <a:grpSpLocks/>
          </p:cNvGrpSpPr>
          <p:nvPr/>
        </p:nvGrpSpPr>
        <p:grpSpPr bwMode="auto">
          <a:xfrm>
            <a:off x="-6350" y="20638"/>
            <a:ext cx="9144000" cy="6858000"/>
            <a:chOff x="0" y="0"/>
            <a:chExt cx="5760" cy="4320"/>
          </a:xfrm>
        </p:grpSpPr>
        <p:sp>
          <p:nvSpPr>
            <p:cNvPr id="4403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4403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en-US"/>
            </a:p>
          </p:txBody>
        </p:sp>
      </p:grpSp>
      <p:sp>
        <p:nvSpPr>
          <p:cNvPr id="4403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en-US"/>
          </a:p>
        </p:txBody>
      </p:sp>
      <p:grpSp>
        <p:nvGrpSpPr>
          <p:cNvPr id="44038" name="Group 6"/>
          <p:cNvGrpSpPr>
            <a:grpSpLocks/>
          </p:cNvGrpSpPr>
          <p:nvPr/>
        </p:nvGrpSpPr>
        <p:grpSpPr bwMode="auto">
          <a:xfrm>
            <a:off x="-1588" y="6034088"/>
            <a:ext cx="7845426" cy="850900"/>
            <a:chOff x="0" y="3792"/>
            <a:chExt cx="4942" cy="536"/>
          </a:xfrm>
        </p:grpSpPr>
        <p:sp>
          <p:nvSpPr>
            <p:cNvPr id="4403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en-US"/>
            </a:p>
          </p:txBody>
        </p:sp>
        <p:grpSp>
          <p:nvGrpSpPr>
            <p:cNvPr id="44040" name="Group 8"/>
            <p:cNvGrpSpPr>
              <a:grpSpLocks/>
            </p:cNvGrpSpPr>
            <p:nvPr userDrawn="1"/>
          </p:nvGrpSpPr>
          <p:grpSpPr bwMode="auto">
            <a:xfrm>
              <a:off x="2486" y="3792"/>
              <a:ext cx="2456" cy="536"/>
              <a:chOff x="2486" y="3792"/>
              <a:chExt cx="2456" cy="536"/>
            </a:xfrm>
          </p:grpSpPr>
          <p:sp>
            <p:nvSpPr>
              <p:cNvPr id="44041"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endParaRPr lang="en-US"/>
              </a:p>
            </p:txBody>
          </p:sp>
          <p:sp>
            <p:nvSpPr>
              <p:cNvPr id="44042"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en-US"/>
              </a:p>
            </p:txBody>
          </p:sp>
          <p:sp>
            <p:nvSpPr>
              <p:cNvPr id="44043"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en-US"/>
              </a:p>
            </p:txBody>
          </p:sp>
          <p:sp>
            <p:nvSpPr>
              <p:cNvPr id="44044"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en-US"/>
              </a:p>
            </p:txBody>
          </p:sp>
          <p:sp>
            <p:nvSpPr>
              <p:cNvPr id="44045"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en-US"/>
              </a:p>
            </p:txBody>
          </p:sp>
        </p:grpSp>
        <p:sp>
          <p:nvSpPr>
            <p:cNvPr id="44046"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en-US"/>
            </a:p>
          </p:txBody>
        </p:sp>
      </p:grpSp>
      <p:grpSp>
        <p:nvGrpSpPr>
          <p:cNvPr id="44047" name="Group 15"/>
          <p:cNvGrpSpPr>
            <a:grpSpLocks/>
          </p:cNvGrpSpPr>
          <p:nvPr/>
        </p:nvGrpSpPr>
        <p:grpSpPr bwMode="auto">
          <a:xfrm>
            <a:off x="627063" y="6021388"/>
            <a:ext cx="5684837" cy="849312"/>
            <a:chOff x="395" y="3793"/>
            <a:chExt cx="3581" cy="535"/>
          </a:xfrm>
        </p:grpSpPr>
        <p:sp>
          <p:nvSpPr>
            <p:cNvPr id="4404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en-US"/>
            </a:p>
          </p:txBody>
        </p:sp>
        <p:sp>
          <p:nvSpPr>
            <p:cNvPr id="4404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en-US"/>
            </a:p>
          </p:txBody>
        </p:sp>
        <p:sp>
          <p:nvSpPr>
            <p:cNvPr id="4405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en-US"/>
            </a:p>
          </p:txBody>
        </p:sp>
        <p:sp>
          <p:nvSpPr>
            <p:cNvPr id="4405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en-US"/>
            </a:p>
          </p:txBody>
        </p:sp>
        <p:sp>
          <p:nvSpPr>
            <p:cNvPr id="4405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en-US"/>
            </a:p>
          </p:txBody>
        </p:sp>
        <p:sp>
          <p:nvSpPr>
            <p:cNvPr id="4405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en-US"/>
            </a:p>
          </p:txBody>
        </p:sp>
      </p:grpSp>
      <p:sp>
        <p:nvSpPr>
          <p:cNvPr id="44054"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44055"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44056" name="Rectangle 24"/>
          <p:cNvSpPr>
            <a:spLocks noGrp="1" noChangeArrowheads="1"/>
          </p:cNvSpPr>
          <p:nvPr>
            <p:ph type="dt" sz="quarter" idx="2"/>
          </p:nvPr>
        </p:nvSpPr>
        <p:spPr/>
        <p:txBody>
          <a:bodyPr/>
          <a:lstStyle>
            <a:lvl1pPr>
              <a:defRPr/>
            </a:lvl1pPr>
          </a:lstStyle>
          <a:p>
            <a:fld id="{B262BB8C-938B-45F9-90F6-46FE13C85CFA}" type="datetimeFigureOut">
              <a:rPr lang="en-US"/>
              <a:pPr/>
              <a:t>11/3/2018</a:t>
            </a:fld>
            <a:endParaRPr lang="en-US"/>
          </a:p>
        </p:txBody>
      </p:sp>
      <p:sp>
        <p:nvSpPr>
          <p:cNvPr id="44057" name="Rectangle 25"/>
          <p:cNvSpPr>
            <a:spLocks noGrp="1" noChangeArrowheads="1"/>
          </p:cNvSpPr>
          <p:nvPr>
            <p:ph type="sldNum" sz="quarter" idx="4"/>
          </p:nvPr>
        </p:nvSpPr>
        <p:spPr/>
        <p:txBody>
          <a:bodyPr/>
          <a:lstStyle>
            <a:lvl1pPr>
              <a:defRPr/>
            </a:lvl1pPr>
          </a:lstStyle>
          <a:p>
            <a:fld id="{F1EFBA06-722D-49F2-BE97-05319D57E6E1}" type="slidenum">
              <a:rPr lang="en-US"/>
              <a:pPr/>
              <a:t>‹#›</a:t>
            </a:fld>
            <a:endParaRPr lang="en-US"/>
          </a:p>
        </p:txBody>
      </p:sp>
      <p:sp>
        <p:nvSpPr>
          <p:cNvPr id="44058" name="Rectangle 26"/>
          <p:cNvSpPr>
            <a:spLocks noGrp="1" noChangeArrowheads="1"/>
          </p:cNvSpPr>
          <p:nvPr>
            <p:ph type="ftr" sz="quarter" idx="3"/>
          </p:nvPr>
        </p:nvSpPr>
        <p:spPr/>
        <p:txBody>
          <a:bodyPr/>
          <a:lstStyle>
            <a:lvl1pPr>
              <a:defRPr/>
            </a:lvl1p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054"/>
                                        </p:tgtEl>
                                        <p:attrNameLst>
                                          <p:attrName>style.visibility</p:attrName>
                                        </p:attrNameLst>
                                      </p:cBhvr>
                                      <p:to>
                                        <p:strVal val="visible"/>
                                      </p:to>
                                    </p:set>
                                    <p:animEffect transition="in" filter="fade">
                                      <p:cBhvr>
                                        <p:cTn id="7" dur="2000"/>
                                        <p:tgtEl>
                                          <p:spTgt spid="44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55">
                                            <p:txEl>
                                              <p:pRg st="0" end="0"/>
                                            </p:txEl>
                                          </p:spTgt>
                                        </p:tgtEl>
                                        <p:attrNameLst>
                                          <p:attrName>style.visibility</p:attrName>
                                        </p:attrNameLst>
                                      </p:cBhvr>
                                      <p:to>
                                        <p:strVal val="visible"/>
                                      </p:to>
                                    </p:set>
                                    <p:animEffect transition="in" filter="fade">
                                      <p:cBhvr>
                                        <p:cTn id="12" dur="2000"/>
                                        <p:tgtEl>
                                          <p:spTgt spid="440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4" grpId="0"/>
      <p:bldP spid="44055" grpId="0" build="p">
        <p:tmplLst>
          <p:tmpl lvl="1">
            <p:tnLst>
              <p:par>
                <p:cTn presetID="10" presetClass="entr" presetSubtype="0" fill="hold" nodeType="clickEffect">
                  <p:stCondLst>
                    <p:cond delay="0"/>
                  </p:stCondLst>
                  <p:childTnLst>
                    <p:set>
                      <p:cBhvr>
                        <p:cTn dur="1" fill="hold">
                          <p:stCondLst>
                            <p:cond delay="0"/>
                          </p:stCondLst>
                        </p:cTn>
                        <p:tgtEl>
                          <p:spTgt spid="44055"/>
                        </p:tgtEl>
                        <p:attrNameLst>
                          <p:attrName>style.visibility</p:attrName>
                        </p:attrNameLst>
                      </p:cBhvr>
                      <p:to>
                        <p:strVal val="visible"/>
                      </p:to>
                    </p:set>
                    <p:animEffect transition="in" filter="fade">
                      <p:cBhvr>
                        <p:cTn dur="2000"/>
                        <p:tgtEl>
                          <p:spTgt spid="44055"/>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55CEE4-5024-4C16-B508-8953DA956023}" type="datetimeFigureOut">
              <a:rPr lang="en-US"/>
              <a:pPr/>
              <a:t>11/3/2018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4982AB-9BC7-4D58-BEF6-B55037291F69}"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D7699B3-51CD-49DE-A671-BE048BA1A99C}" type="datetimeFigureOut">
              <a:rPr lang="en-US"/>
              <a:pPr/>
              <a:t>11/3/2018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021C8D-EEE2-40C2-B08C-4A645D0F366A}"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85ED6F0-72C9-4C1D-80D5-0ADAAE2B92F5}" type="datetimeFigureOut">
              <a:rPr lang="en-US"/>
              <a:pPr/>
              <a:t>11/3/2018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6DA367-2DB3-4F24-901A-0F639BB649A6}"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92838E5-5A2D-40AB-A61E-5100E57E8A42}" type="datetimeFigureOut">
              <a:rPr lang="en-US"/>
              <a:pPr/>
              <a:t>11/3/2018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3059A1-9E55-4091-9570-5A0BD1E30F8F}"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FB67653-76BF-4F53-BD02-9F95C22D022A}" type="datetimeFigureOut">
              <a:rPr lang="en-US"/>
              <a:pPr/>
              <a:t>11/3/2018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01AA35-3C61-4C44-B86D-987CCA2E518D}"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53FB052-452D-4398-B47E-0DADFF016048}" type="datetimeFigureOut">
              <a:rPr lang="en-US"/>
              <a:pPr/>
              <a:t>11/3/2018</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BCBF58-D8B9-4B1F-BC04-0D601E445663}"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20A5321-3C69-4412-B6AB-0D9B09FE784C}" type="datetimeFigureOut">
              <a:rPr lang="en-US"/>
              <a:pPr/>
              <a:t>11/3/2018</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0EA5491-48AF-44B3-A115-993260D62943}"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D55D785-4FBE-49DF-8BA9-5342A1FD3387}" type="datetimeFigureOut">
              <a:rPr lang="en-US"/>
              <a:pPr/>
              <a:t>11/3/2018</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2E68316-C7FD-412C-B5FF-D2C616D52AC6}"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2C2B0B4-9BE9-4121-860B-6CA325C0AFC6}" type="datetimeFigureOut">
              <a:rPr lang="en-US"/>
              <a:pPr/>
              <a:t>11/3/2018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BA27C9-43C8-4C25-B588-FBFBC3FFEA01}"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A989087-8662-4F62-9840-DC74A360F185}" type="datetimeFigureOut">
              <a:rPr lang="en-US"/>
              <a:pPr/>
              <a:t>11/3/2018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1DC7BC-FA90-45BB-ADF8-AD8927267D8A}"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0"/>
            <a:ext cx="9144000" cy="6858000"/>
            <a:chOff x="0" y="0"/>
            <a:chExt cx="5760" cy="4320"/>
          </a:xfrm>
        </p:grpSpPr>
        <p:sp>
          <p:nvSpPr>
            <p:cNvPr id="43011"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43012"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en-US"/>
            </a:p>
          </p:txBody>
        </p:sp>
      </p:grpSp>
      <p:sp>
        <p:nvSpPr>
          <p:cNvPr id="43013"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en-US"/>
          </a:p>
        </p:txBody>
      </p:sp>
      <p:grpSp>
        <p:nvGrpSpPr>
          <p:cNvPr id="43014" name="Group 6"/>
          <p:cNvGrpSpPr>
            <a:grpSpLocks/>
          </p:cNvGrpSpPr>
          <p:nvPr/>
        </p:nvGrpSpPr>
        <p:grpSpPr bwMode="auto">
          <a:xfrm>
            <a:off x="0" y="6019800"/>
            <a:ext cx="7848600" cy="857250"/>
            <a:chOff x="0" y="3792"/>
            <a:chExt cx="4944" cy="540"/>
          </a:xfrm>
        </p:grpSpPr>
        <p:sp>
          <p:nvSpPr>
            <p:cNvPr id="43015"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en-US"/>
            </a:p>
          </p:txBody>
        </p:sp>
        <p:grpSp>
          <p:nvGrpSpPr>
            <p:cNvPr id="43016" name="Group 8"/>
            <p:cNvGrpSpPr>
              <a:grpSpLocks/>
            </p:cNvGrpSpPr>
            <p:nvPr userDrawn="1"/>
          </p:nvGrpSpPr>
          <p:grpSpPr bwMode="auto">
            <a:xfrm>
              <a:off x="2486" y="3792"/>
              <a:ext cx="2458" cy="540"/>
              <a:chOff x="2486" y="3792"/>
              <a:chExt cx="2458" cy="540"/>
            </a:xfrm>
          </p:grpSpPr>
          <p:sp>
            <p:nvSpPr>
              <p:cNvPr id="43017"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endParaRPr lang="en-US"/>
              </a:p>
            </p:txBody>
          </p:sp>
          <p:sp>
            <p:nvSpPr>
              <p:cNvPr id="43018"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en-US"/>
              </a:p>
            </p:txBody>
          </p:sp>
          <p:sp>
            <p:nvSpPr>
              <p:cNvPr id="43019"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en-US"/>
              </a:p>
            </p:txBody>
          </p:sp>
          <p:sp>
            <p:nvSpPr>
              <p:cNvPr id="43020"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en-US"/>
              </a:p>
            </p:txBody>
          </p:sp>
          <p:sp>
            <p:nvSpPr>
              <p:cNvPr id="43021"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en-US"/>
              </a:p>
            </p:txBody>
          </p:sp>
        </p:grpSp>
        <p:sp>
          <p:nvSpPr>
            <p:cNvPr id="43022"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en-US"/>
            </a:p>
          </p:txBody>
        </p:sp>
      </p:grpSp>
      <p:grpSp>
        <p:nvGrpSpPr>
          <p:cNvPr id="43023" name="Group 15"/>
          <p:cNvGrpSpPr>
            <a:grpSpLocks/>
          </p:cNvGrpSpPr>
          <p:nvPr/>
        </p:nvGrpSpPr>
        <p:grpSpPr bwMode="auto">
          <a:xfrm>
            <a:off x="627063" y="6021388"/>
            <a:ext cx="5684837" cy="849312"/>
            <a:chOff x="395" y="3793"/>
            <a:chExt cx="3581" cy="535"/>
          </a:xfrm>
        </p:grpSpPr>
        <p:sp>
          <p:nvSpPr>
            <p:cNvPr id="43024"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en-US"/>
            </a:p>
          </p:txBody>
        </p:sp>
        <p:sp>
          <p:nvSpPr>
            <p:cNvPr id="43025"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en-US"/>
            </a:p>
          </p:txBody>
        </p:sp>
        <p:sp>
          <p:nvSpPr>
            <p:cNvPr id="43026"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en-US"/>
            </a:p>
          </p:txBody>
        </p:sp>
        <p:sp>
          <p:nvSpPr>
            <p:cNvPr id="43027"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en-US"/>
            </a:p>
          </p:txBody>
        </p:sp>
        <p:sp>
          <p:nvSpPr>
            <p:cNvPr id="43028"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en-US"/>
            </a:p>
          </p:txBody>
        </p:sp>
        <p:sp>
          <p:nvSpPr>
            <p:cNvPr id="43029"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en-US"/>
            </a:p>
          </p:txBody>
        </p:sp>
      </p:grpSp>
      <p:sp>
        <p:nvSpPr>
          <p:cNvPr id="43030"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32"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fld id="{2A88F2CA-54CE-47AC-BD0A-42E425582113}" type="datetimeFigureOut">
              <a:rPr lang="en-US"/>
              <a:pPr/>
              <a:t>11/3/2018</a:t>
            </a:fld>
            <a:endParaRPr lang="en-US"/>
          </a:p>
        </p:txBody>
      </p:sp>
      <p:sp>
        <p:nvSpPr>
          <p:cNvPr id="43033"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43034"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94D4F8D-2A95-420F-AA29-09D010DF3CB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050" name="Title 1"/>
          <p:cNvSpPr>
            <a:spLocks noGrp="1"/>
          </p:cNvSpPr>
          <p:nvPr>
            <p:ph type="ctrTitle" idx="4294967295"/>
          </p:nvPr>
        </p:nvSpPr>
        <p:spPr>
          <a:xfrm>
            <a:off x="0" y="0"/>
            <a:ext cx="9144000" cy="1143000"/>
          </a:xfrm>
        </p:spPr>
        <p:txBody>
          <a:bodyPr anchor="ctr"/>
          <a:lstStyle/>
          <a:p>
            <a:r>
              <a:rPr lang="en-US" sz="4000" dirty="0">
                <a:solidFill>
                  <a:schemeClr val="bg1"/>
                </a:solidFill>
                <a:effectLst>
                  <a:outerShdw blurRad="38100" dist="38100" dir="2700000" algn="tl">
                    <a:srgbClr val="C0C0C0"/>
                  </a:outerShdw>
                </a:effectLst>
              </a:rPr>
              <a:t>The Wild Horse </a:t>
            </a:r>
            <a:br>
              <a:rPr lang="en-US" sz="4000" dirty="0">
                <a:solidFill>
                  <a:schemeClr val="bg1"/>
                </a:solidFill>
                <a:effectLst>
                  <a:outerShdw blurRad="38100" dist="38100" dir="2700000" algn="tl">
                    <a:srgbClr val="C0C0C0"/>
                  </a:outerShdw>
                </a:effectLst>
              </a:rPr>
            </a:br>
            <a:r>
              <a:rPr lang="en-US" sz="4000" dirty="0">
                <a:solidFill>
                  <a:schemeClr val="bg1"/>
                </a:solidFill>
                <a:effectLst>
                  <a:outerShdw blurRad="38100" dist="38100" dir="2700000" algn="tl">
                    <a:srgbClr val="C0C0C0"/>
                  </a:outerShdw>
                </a:effectLst>
              </a:rPr>
              <a:t>and Burro Program</a:t>
            </a:r>
          </a:p>
        </p:txBody>
      </p:sp>
      <p:sp>
        <p:nvSpPr>
          <p:cNvPr id="3" name="Subtitle 2"/>
          <p:cNvSpPr>
            <a:spLocks noGrp="1"/>
          </p:cNvSpPr>
          <p:nvPr>
            <p:ph type="subTitle" idx="4294967295"/>
          </p:nvPr>
        </p:nvSpPr>
        <p:spPr>
          <a:xfrm>
            <a:off x="0" y="5105400"/>
            <a:ext cx="9144000" cy="1524000"/>
          </a:xfrm>
        </p:spPr>
        <p:txBody>
          <a:bodyPr/>
          <a:lstStyle/>
          <a:p>
            <a:pPr marL="0" indent="0" algn="ctr">
              <a:lnSpc>
                <a:spcPct val="80000"/>
              </a:lnSpc>
              <a:buFontTx/>
              <a:buNone/>
            </a:pPr>
            <a:r>
              <a:rPr lang="en-US" sz="2000" dirty="0">
                <a:solidFill>
                  <a:srgbClr val="898989"/>
                </a:solidFill>
                <a:effectLst>
                  <a:outerShdw blurRad="38100" dist="38100" dir="2700000" algn="tl">
                    <a:srgbClr val="C0C0C0"/>
                  </a:outerShdw>
                </a:effectLst>
              </a:rPr>
              <a:t>John Hall </a:t>
            </a:r>
            <a:endParaRPr lang="en-US" sz="2000" dirty="0" smtClean="0">
              <a:solidFill>
                <a:srgbClr val="898989"/>
              </a:solidFill>
              <a:effectLst>
                <a:outerShdw blurRad="38100" dist="38100" dir="2700000" algn="tl">
                  <a:srgbClr val="C0C0C0"/>
                </a:outerShdw>
              </a:effectLst>
            </a:endParaRPr>
          </a:p>
          <a:p>
            <a:pPr marL="0" indent="0" algn="ctr">
              <a:lnSpc>
                <a:spcPct val="80000"/>
              </a:lnSpc>
              <a:buFontTx/>
              <a:buNone/>
            </a:pPr>
            <a:r>
              <a:rPr lang="en-US" sz="2000" dirty="0" smtClean="0">
                <a:solidFill>
                  <a:srgbClr val="898989"/>
                </a:solidFill>
                <a:effectLst>
                  <a:outerShdw blurRad="38100" dist="38100" dir="2700000" algn="tl">
                    <a:srgbClr val="C0C0C0"/>
                  </a:outerShdw>
                </a:effectLst>
              </a:rPr>
              <a:t>Bureau of Land Management</a:t>
            </a:r>
            <a:endParaRPr lang="en-US" sz="2000" dirty="0">
              <a:solidFill>
                <a:srgbClr val="898989"/>
              </a:solidFill>
              <a:effectLst>
                <a:outerShdw blurRad="38100" dist="38100" dir="2700000" algn="tl">
                  <a:srgbClr val="C0C0C0"/>
                </a:outerShdw>
              </a:effectLst>
            </a:endParaRPr>
          </a:p>
          <a:p>
            <a:pPr marL="0" indent="0" algn="ctr">
              <a:lnSpc>
                <a:spcPct val="80000"/>
              </a:lnSpc>
              <a:buFontTx/>
              <a:buNone/>
            </a:pPr>
            <a:r>
              <a:rPr lang="en-US" sz="2000" dirty="0">
                <a:solidFill>
                  <a:srgbClr val="898989"/>
                </a:solidFill>
                <a:effectLst>
                  <a:outerShdw blurRad="38100" dist="38100" dir="2700000" algn="tl">
                    <a:srgbClr val="C0C0C0"/>
                  </a:outerShdw>
                </a:effectLst>
              </a:rPr>
              <a:t>Wild Horse and </a:t>
            </a:r>
            <a:r>
              <a:rPr lang="en-US" sz="2000" dirty="0" smtClean="0">
                <a:solidFill>
                  <a:srgbClr val="898989"/>
                </a:solidFill>
                <a:effectLst>
                  <a:outerShdw blurRad="38100" dist="38100" dir="2700000" algn="tl">
                    <a:srgbClr val="C0C0C0"/>
                  </a:outerShdw>
                </a:effectLst>
              </a:rPr>
              <a:t>Burro State Lead</a:t>
            </a:r>
          </a:p>
          <a:p>
            <a:pPr marL="0" indent="0" algn="ctr">
              <a:lnSpc>
                <a:spcPct val="80000"/>
              </a:lnSpc>
              <a:buFontTx/>
              <a:buNone/>
            </a:pPr>
            <a:r>
              <a:rPr lang="en-US" sz="2000" dirty="0" smtClean="0">
                <a:solidFill>
                  <a:srgbClr val="898989"/>
                </a:solidFill>
                <a:effectLst>
                  <a:outerShdw blurRad="38100" dist="38100" dir="2700000" algn="tl">
                    <a:srgbClr val="C0C0C0"/>
                  </a:outerShdw>
                </a:effectLst>
              </a:rPr>
              <a:t>Florence Prison Training and Holding Facility Manger</a:t>
            </a:r>
          </a:p>
          <a:p>
            <a:pPr marL="0" indent="0" algn="ctr">
              <a:lnSpc>
                <a:spcPct val="80000"/>
              </a:lnSpc>
              <a:buFontTx/>
              <a:buNone/>
            </a:pPr>
            <a:r>
              <a:rPr lang="en-US" sz="2000" dirty="0" smtClean="0">
                <a:solidFill>
                  <a:srgbClr val="898989"/>
                </a:solidFill>
                <a:effectLst>
                  <a:outerShdw blurRad="38100" dist="38100" dir="2700000" algn="tl">
                    <a:srgbClr val="C0C0C0"/>
                  </a:outerShdw>
                </a:effectLst>
              </a:rPr>
              <a:t>Phoenix/Florence Arizona </a:t>
            </a:r>
          </a:p>
        </p:txBody>
      </p:sp>
      <p:pic>
        <p:nvPicPr>
          <p:cNvPr id="2055"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43200" y="1089474"/>
            <a:ext cx="3976688" cy="4568375"/>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WHB in Arizona </a:t>
            </a:r>
          </a:p>
        </p:txBody>
      </p:sp>
      <p:sp>
        <p:nvSpPr>
          <p:cNvPr id="4" name="Content Placeholder 3"/>
          <p:cNvSpPr>
            <a:spLocks noGrp="1"/>
          </p:cNvSpPr>
          <p:nvPr>
            <p:ph idx="1"/>
          </p:nvPr>
        </p:nvSpPr>
        <p:spPr/>
        <p:txBody>
          <a:bodyPr/>
          <a:lstStyle/>
          <a:p>
            <a:r>
              <a:rPr lang="en-US" dirty="0" smtClean="0"/>
              <a:t>WHB Removals in Arizona</a:t>
            </a:r>
          </a:p>
          <a:p>
            <a:endParaRPr lang="en-US" dirty="0"/>
          </a:p>
          <a:p>
            <a:endParaRPr lang="en-US" dirty="0" smtClean="0"/>
          </a:p>
          <a:p>
            <a:endParaRPr lang="en-US" dirty="0"/>
          </a:p>
          <a:p>
            <a:r>
              <a:rPr lang="en-US" dirty="0" smtClean="0"/>
              <a:t>Adoption/Sales in Arizona </a:t>
            </a:r>
          </a:p>
          <a:p>
            <a:pPr marL="0" indent="0">
              <a:buNone/>
            </a:pPr>
            <a:r>
              <a:rPr lang="en-US" dirty="0" smtClean="0"/>
              <a:t>  </a:t>
            </a:r>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45795902"/>
              </p:ext>
            </p:extLst>
          </p:nvPr>
        </p:nvGraphicFramePr>
        <p:xfrm>
          <a:off x="1142999" y="2209800"/>
          <a:ext cx="6449696" cy="1600198"/>
        </p:xfrm>
        <a:graphic>
          <a:graphicData uri="http://schemas.openxmlformats.org/drawingml/2006/table">
            <a:tbl>
              <a:tblPr firstRow="1" firstCol="1" bandRow="1">
                <a:tableStyleId>{5C22544A-7EE6-4342-B048-85BDC9FD1C3A}</a:tableStyleId>
              </a:tblPr>
              <a:tblGrid>
                <a:gridCol w="1599661">
                  <a:extLst>
                    <a:ext uri="{9D8B030D-6E8A-4147-A177-3AD203B41FA5}">
                      <a16:colId xmlns:a16="http://schemas.microsoft.com/office/drawing/2014/main" val="3077344118"/>
                    </a:ext>
                  </a:extLst>
                </a:gridCol>
                <a:gridCol w="1622597">
                  <a:extLst>
                    <a:ext uri="{9D8B030D-6E8A-4147-A177-3AD203B41FA5}">
                      <a16:colId xmlns:a16="http://schemas.microsoft.com/office/drawing/2014/main" val="2395767481"/>
                    </a:ext>
                  </a:extLst>
                </a:gridCol>
                <a:gridCol w="1621118">
                  <a:extLst>
                    <a:ext uri="{9D8B030D-6E8A-4147-A177-3AD203B41FA5}">
                      <a16:colId xmlns:a16="http://schemas.microsoft.com/office/drawing/2014/main" val="41118225"/>
                    </a:ext>
                  </a:extLst>
                </a:gridCol>
                <a:gridCol w="1606320">
                  <a:extLst>
                    <a:ext uri="{9D8B030D-6E8A-4147-A177-3AD203B41FA5}">
                      <a16:colId xmlns:a16="http://schemas.microsoft.com/office/drawing/2014/main" val="194259984"/>
                    </a:ext>
                  </a:extLst>
                </a:gridCol>
              </a:tblGrid>
              <a:tr h="234232">
                <a:tc>
                  <a:txBody>
                    <a:bodyPr/>
                    <a:lstStyle/>
                    <a:p>
                      <a:pPr marL="0" marR="0" algn="ctr">
                        <a:lnSpc>
                          <a:spcPct val="107000"/>
                        </a:lnSpc>
                        <a:spcBef>
                          <a:spcPts val="0"/>
                        </a:spcBef>
                        <a:spcAft>
                          <a:spcPts val="0"/>
                        </a:spcAft>
                      </a:pPr>
                      <a:r>
                        <a:rPr lang="en-US" sz="1100">
                          <a:effectLst/>
                        </a:rPr>
                        <a:t>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Horses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Burros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5810436"/>
                  </a:ext>
                </a:extLst>
              </a:tr>
              <a:tr h="221090">
                <a:tc>
                  <a:txBody>
                    <a:bodyPr/>
                    <a:lstStyle/>
                    <a:p>
                      <a:pPr marL="0" marR="0" algn="ctr">
                        <a:lnSpc>
                          <a:spcPct val="107000"/>
                        </a:lnSpc>
                        <a:spcBef>
                          <a:spcPts val="0"/>
                        </a:spcBef>
                        <a:spcAft>
                          <a:spcPts val="0"/>
                        </a:spcAft>
                      </a:pPr>
                      <a:r>
                        <a:rPr lang="en-US" sz="1100">
                          <a:effectLst/>
                        </a:rPr>
                        <a:t>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1189694"/>
                  </a:ext>
                </a:extLst>
              </a:tr>
              <a:tr h="234232">
                <a:tc>
                  <a:txBody>
                    <a:bodyPr/>
                    <a:lstStyle/>
                    <a:p>
                      <a:pPr marL="0" marR="0" algn="ctr">
                        <a:lnSpc>
                          <a:spcPct val="107000"/>
                        </a:lnSpc>
                        <a:spcBef>
                          <a:spcPts val="0"/>
                        </a:spcBef>
                        <a:spcAft>
                          <a:spcPts val="0"/>
                        </a:spcAft>
                      </a:pPr>
                      <a:r>
                        <a:rPr lang="en-US" sz="1100">
                          <a:effectLst/>
                        </a:rPr>
                        <a:t>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3393922"/>
                  </a:ext>
                </a:extLst>
              </a:tr>
              <a:tr h="221090">
                <a:tc>
                  <a:txBody>
                    <a:bodyPr/>
                    <a:lstStyle/>
                    <a:p>
                      <a:pPr marL="0" marR="0" algn="ctr">
                        <a:lnSpc>
                          <a:spcPct val="107000"/>
                        </a:lnSpc>
                        <a:spcBef>
                          <a:spcPts val="0"/>
                        </a:spcBef>
                        <a:spcAft>
                          <a:spcPts val="0"/>
                        </a:spcAft>
                      </a:pPr>
                      <a:r>
                        <a:rPr lang="en-US" sz="1100">
                          <a:effectLst/>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5391431"/>
                  </a:ext>
                </a:extLst>
              </a:tr>
              <a:tr h="234232">
                <a:tc>
                  <a:txBody>
                    <a:bodyPr/>
                    <a:lstStyle/>
                    <a:p>
                      <a:pPr marL="0" marR="0" algn="ctr">
                        <a:lnSpc>
                          <a:spcPct val="107000"/>
                        </a:lnSpc>
                        <a:spcBef>
                          <a:spcPts val="0"/>
                        </a:spcBef>
                        <a:spcAft>
                          <a:spcPts val="0"/>
                        </a:spcAft>
                      </a:pPr>
                      <a:r>
                        <a:rPr lang="en-US" sz="11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2370546"/>
                  </a:ext>
                </a:extLst>
              </a:tr>
              <a:tr h="221090">
                <a:tc>
                  <a:txBody>
                    <a:bodyPr/>
                    <a:lstStyle/>
                    <a:p>
                      <a:pPr marL="0" marR="0" algn="ctr">
                        <a:lnSpc>
                          <a:spcPct val="107000"/>
                        </a:lnSpc>
                        <a:spcBef>
                          <a:spcPts val="0"/>
                        </a:spcBef>
                        <a:spcAft>
                          <a:spcPts val="0"/>
                        </a:spcAft>
                      </a:pPr>
                      <a:r>
                        <a:rPr lang="en-US" sz="1100">
                          <a:effectLst/>
                        </a:rPr>
                        <a:t>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7711852"/>
                  </a:ext>
                </a:extLst>
              </a:tr>
              <a:tr h="234232">
                <a:tc>
                  <a:txBody>
                    <a:bodyPr/>
                    <a:lstStyle/>
                    <a:p>
                      <a:pPr marL="0" marR="0" algn="ctr">
                        <a:lnSpc>
                          <a:spcPct val="107000"/>
                        </a:lnSpc>
                        <a:spcBef>
                          <a:spcPts val="0"/>
                        </a:spcBef>
                        <a:spcAft>
                          <a:spcPts val="0"/>
                        </a:spcAft>
                      </a:pPr>
                      <a:r>
                        <a:rPr lang="en-US" sz="1100" dirty="0">
                          <a:effectLst/>
                        </a:rPr>
                        <a:t>2018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806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806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71475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554579478"/>
              </p:ext>
            </p:extLst>
          </p:nvPr>
        </p:nvGraphicFramePr>
        <p:xfrm>
          <a:off x="1143000" y="4495800"/>
          <a:ext cx="6422574" cy="1828801"/>
        </p:xfrm>
        <a:graphic>
          <a:graphicData uri="http://schemas.openxmlformats.org/drawingml/2006/table">
            <a:tbl>
              <a:tblPr firstRow="1" firstCol="1" bandRow="1">
                <a:tableStyleId>{5C22544A-7EE6-4342-B048-85BDC9FD1C3A}</a:tableStyleId>
              </a:tblPr>
              <a:tblGrid>
                <a:gridCol w="1592934">
                  <a:extLst>
                    <a:ext uri="{9D8B030D-6E8A-4147-A177-3AD203B41FA5}">
                      <a16:colId xmlns:a16="http://schemas.microsoft.com/office/drawing/2014/main" val="131275416"/>
                    </a:ext>
                  </a:extLst>
                </a:gridCol>
                <a:gridCol w="1615775">
                  <a:extLst>
                    <a:ext uri="{9D8B030D-6E8A-4147-A177-3AD203B41FA5}">
                      <a16:colId xmlns:a16="http://schemas.microsoft.com/office/drawing/2014/main" val="431232087"/>
                    </a:ext>
                  </a:extLst>
                </a:gridCol>
                <a:gridCol w="1614300">
                  <a:extLst>
                    <a:ext uri="{9D8B030D-6E8A-4147-A177-3AD203B41FA5}">
                      <a16:colId xmlns:a16="http://schemas.microsoft.com/office/drawing/2014/main" val="734509387"/>
                    </a:ext>
                  </a:extLst>
                </a:gridCol>
                <a:gridCol w="1599565">
                  <a:extLst>
                    <a:ext uri="{9D8B030D-6E8A-4147-A177-3AD203B41FA5}">
                      <a16:colId xmlns:a16="http://schemas.microsoft.com/office/drawing/2014/main" val="3835765588"/>
                    </a:ext>
                  </a:extLst>
                </a:gridCol>
              </a:tblGrid>
              <a:tr h="267694">
                <a:tc>
                  <a:txBody>
                    <a:bodyPr/>
                    <a:lstStyle/>
                    <a:p>
                      <a:pPr marL="0" marR="0" algn="ctr">
                        <a:lnSpc>
                          <a:spcPct val="107000"/>
                        </a:lnSpc>
                        <a:spcBef>
                          <a:spcPts val="0"/>
                        </a:spcBef>
                        <a:spcAft>
                          <a:spcPts val="0"/>
                        </a:spcAft>
                      </a:pPr>
                      <a:r>
                        <a:rPr lang="en-US" sz="1100">
                          <a:effectLst/>
                        </a:rPr>
                        <a:t>Fiscal 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Horses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Burros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603190"/>
                  </a:ext>
                </a:extLst>
              </a:tr>
              <a:tr h="252675">
                <a:tc>
                  <a:txBody>
                    <a:bodyPr/>
                    <a:lstStyle/>
                    <a:p>
                      <a:pPr marL="0" marR="0" algn="ctr">
                        <a:lnSpc>
                          <a:spcPct val="107000"/>
                        </a:lnSpc>
                        <a:spcBef>
                          <a:spcPts val="0"/>
                        </a:spcBef>
                        <a:spcAft>
                          <a:spcPts val="0"/>
                        </a:spcAft>
                      </a:pPr>
                      <a:r>
                        <a:rPr lang="en-US" sz="1100">
                          <a:effectLst/>
                        </a:rPr>
                        <a:t>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0102026"/>
                  </a:ext>
                </a:extLst>
              </a:tr>
              <a:tr h="267694">
                <a:tc>
                  <a:txBody>
                    <a:bodyPr/>
                    <a:lstStyle/>
                    <a:p>
                      <a:pPr marL="0" marR="0" algn="ctr">
                        <a:lnSpc>
                          <a:spcPct val="107000"/>
                        </a:lnSpc>
                        <a:spcBef>
                          <a:spcPts val="0"/>
                        </a:spcBef>
                        <a:spcAft>
                          <a:spcPts val="0"/>
                        </a:spcAft>
                      </a:pPr>
                      <a:r>
                        <a:rPr lang="en-US" sz="1100">
                          <a:effectLst/>
                        </a:rPr>
                        <a:t>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0647977"/>
                  </a:ext>
                </a:extLst>
              </a:tr>
              <a:tr h="252675">
                <a:tc>
                  <a:txBody>
                    <a:bodyPr/>
                    <a:lstStyle/>
                    <a:p>
                      <a:pPr marL="0" marR="0" algn="ctr">
                        <a:lnSpc>
                          <a:spcPct val="107000"/>
                        </a:lnSpc>
                        <a:spcBef>
                          <a:spcPts val="0"/>
                        </a:spcBef>
                        <a:spcAft>
                          <a:spcPts val="0"/>
                        </a:spcAft>
                      </a:pPr>
                      <a:r>
                        <a:rPr lang="en-US" sz="1100">
                          <a:effectLst/>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4954506"/>
                  </a:ext>
                </a:extLst>
              </a:tr>
              <a:tr h="267694">
                <a:tc>
                  <a:txBody>
                    <a:bodyPr/>
                    <a:lstStyle/>
                    <a:p>
                      <a:pPr marL="0" marR="0" algn="ctr">
                        <a:lnSpc>
                          <a:spcPct val="107000"/>
                        </a:lnSpc>
                        <a:spcBef>
                          <a:spcPts val="0"/>
                        </a:spcBef>
                        <a:spcAft>
                          <a:spcPts val="0"/>
                        </a:spcAft>
                      </a:pPr>
                      <a:r>
                        <a:rPr lang="en-US" sz="11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9924398"/>
                  </a:ext>
                </a:extLst>
              </a:tr>
              <a:tr h="252675">
                <a:tc>
                  <a:txBody>
                    <a:bodyPr/>
                    <a:lstStyle/>
                    <a:p>
                      <a:pPr marL="0" marR="0" algn="ctr">
                        <a:lnSpc>
                          <a:spcPct val="107000"/>
                        </a:lnSpc>
                        <a:spcBef>
                          <a:spcPts val="0"/>
                        </a:spcBef>
                        <a:spcAft>
                          <a:spcPts val="0"/>
                        </a:spcAft>
                      </a:pPr>
                      <a:r>
                        <a:rPr lang="en-US" sz="1100">
                          <a:effectLst/>
                        </a:rPr>
                        <a:t>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3727477"/>
                  </a:ext>
                </a:extLst>
              </a:tr>
              <a:tr h="267694">
                <a:tc>
                  <a:txBody>
                    <a:bodyPr/>
                    <a:lstStyle/>
                    <a:p>
                      <a:pPr marL="0" marR="0" algn="ctr">
                        <a:lnSpc>
                          <a:spcPct val="107000"/>
                        </a:lnSpc>
                        <a:spcBef>
                          <a:spcPts val="0"/>
                        </a:spcBef>
                        <a:spcAft>
                          <a:spcPts val="0"/>
                        </a:spcAft>
                      </a:pPr>
                      <a:r>
                        <a:rPr lang="en-US" sz="1100">
                          <a:effectLst/>
                        </a:rPr>
                        <a:t>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1355891"/>
                  </a:ext>
                </a:extLst>
              </a:tr>
            </a:tbl>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Bait Trapping</a:t>
            </a:r>
            <a:endParaRPr lang="en-US" sz="3600" dirty="0"/>
          </a:p>
        </p:txBody>
      </p:sp>
      <p:sp>
        <p:nvSpPr>
          <p:cNvPr id="3" name="Subtitle 2"/>
          <p:cNvSpPr>
            <a:spLocks noGrp="1"/>
          </p:cNvSpPr>
          <p:nvPr>
            <p:ph idx="1"/>
          </p:nvPr>
        </p:nvSpPr>
        <p:spPr/>
        <p:txBody>
          <a:bodyPr/>
          <a:lstStyle/>
          <a:p>
            <a:pPr marL="457200" indent="-457200" algn="l">
              <a:buFont typeface="Arial" pitchFamily="34" charset="0"/>
              <a:buChar char="•"/>
            </a:pPr>
            <a:r>
              <a:rPr lang="en-US" dirty="0" smtClean="0"/>
              <a:t>Nuisance wild burros are bait trapped using a temporary corral </a:t>
            </a:r>
          </a:p>
          <a:p>
            <a:pPr marL="1200150" lvl="1" indent="-457200">
              <a:buFont typeface="Arial" pitchFamily="34" charset="0"/>
              <a:buChar char="•"/>
            </a:pPr>
            <a:r>
              <a:rPr lang="en-US" dirty="0" smtClean="0"/>
              <a:t>At request </a:t>
            </a:r>
            <a:r>
              <a:rPr lang="en-US" dirty="0" smtClean="0"/>
              <a:t>of a private land owner </a:t>
            </a:r>
          </a:p>
          <a:p>
            <a:pPr marL="457200" indent="-457200" algn="l">
              <a:buFont typeface="Arial" pitchFamily="34" charset="0"/>
              <a:buChar char="•"/>
            </a:pPr>
            <a:r>
              <a:rPr lang="en-US" dirty="0" smtClean="0"/>
              <a:t>Hay, </a:t>
            </a:r>
            <a:r>
              <a:rPr lang="en-US" dirty="0" smtClean="0"/>
              <a:t>water</a:t>
            </a:r>
            <a:r>
              <a:rPr lang="en-US" dirty="0" smtClean="0"/>
              <a:t>, </a:t>
            </a:r>
            <a:r>
              <a:rPr lang="en-US" dirty="0"/>
              <a:t>m</a:t>
            </a:r>
            <a:r>
              <a:rPr lang="en-US" dirty="0" smtClean="0"/>
              <a:t>olasses, and dates </a:t>
            </a:r>
            <a:r>
              <a:rPr lang="en-US" dirty="0" smtClean="0"/>
              <a:t>are used for bait</a:t>
            </a:r>
          </a:p>
          <a:p>
            <a:pPr marL="457200" indent="-457200" algn="l">
              <a:buFont typeface="Arial" pitchFamily="34" charset="0"/>
              <a:buChar char="•"/>
            </a:pPr>
            <a:r>
              <a:rPr lang="en-US" dirty="0" smtClean="0"/>
              <a:t>Once caught, animals are transported to prep facility where they will be made available for adoption</a:t>
            </a:r>
            <a:endParaRPr lang="en-US" dirty="0"/>
          </a:p>
        </p:txBody>
      </p:sp>
    </p:spTree>
    <p:extLst>
      <p:ext uri="{BB962C8B-B14F-4D97-AF65-F5344CB8AC3E}">
        <p14:creationId xmlns:p14="http://schemas.microsoft.com/office/powerpoint/2010/main" val="398715669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BLM.Share\NEPA\NEPA PROJECTS\Projects Completed\FY12\Cibola-Trigo Burro Gather EA\2012Gather Action Plan\Burro Trap Pics Bard 2009\PB2409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576"/>
            <a:ext cx="462915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BLM.Share\NEPA\NEPA PROJECTS\Projects Completed\FY12\Cibola-Trigo Burro Gather EA\2012Gather Action Plan\Burro Trap Pics Bard 2009\PB2409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8208" y="30480"/>
            <a:ext cx="46736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BLM.Share\WHB\Mvc-207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412236"/>
            <a:ext cx="46228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140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1000"/>
                                        <p:tgtEl>
                                          <p:spTgt spid="2052"/>
                                        </p:tgtEl>
                                      </p:cBhvr>
                                    </p:animEffect>
                                    <p:anim calcmode="lin" valueType="num">
                                      <p:cBhvr>
                                        <p:cTn id="22" dur="1000" fill="hold"/>
                                        <p:tgtEl>
                                          <p:spTgt spid="2052"/>
                                        </p:tgtEl>
                                        <p:attrNameLst>
                                          <p:attrName>ppt_x</p:attrName>
                                        </p:attrNameLst>
                                      </p:cBhvr>
                                      <p:tavLst>
                                        <p:tav tm="0">
                                          <p:val>
                                            <p:strVal val="#ppt_x"/>
                                          </p:val>
                                        </p:tav>
                                        <p:tav tm="100000">
                                          <p:val>
                                            <p:strVal val="#ppt_x"/>
                                          </p:val>
                                        </p:tav>
                                      </p:tavLst>
                                    </p:anim>
                                    <p:anim calcmode="lin" valueType="num">
                                      <p:cBhvr>
                                        <p:cTn id="2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22730879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0"/>
            <a:ext cx="5029200" cy="3352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124200"/>
            <a:ext cx="5029200" cy="3352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 y="304800"/>
            <a:ext cx="4216400" cy="6324600"/>
          </a:xfrm>
          <a:prstGeom prst="rect">
            <a:avLst/>
          </a:prstGeom>
        </p:spPr>
      </p:pic>
    </p:spTree>
    <p:extLst>
      <p:ext uri="{BB962C8B-B14F-4D97-AF65-F5344CB8AC3E}">
        <p14:creationId xmlns:p14="http://schemas.microsoft.com/office/powerpoint/2010/main" val="3135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Florence WHB Training and Holding Facility </a:t>
            </a:r>
            <a:endParaRPr lang="en-US" dirty="0"/>
          </a:p>
        </p:txBody>
      </p:sp>
      <p:sp>
        <p:nvSpPr>
          <p:cNvPr id="3" name="Content Placeholder 2"/>
          <p:cNvSpPr>
            <a:spLocks noGrp="1"/>
          </p:cNvSpPr>
          <p:nvPr>
            <p:ph idx="1"/>
          </p:nvPr>
        </p:nvSpPr>
        <p:spPr/>
        <p:txBody>
          <a:bodyPr/>
          <a:lstStyle/>
          <a:p>
            <a:r>
              <a:rPr lang="en-US" dirty="0" smtClean="0"/>
              <a:t>Opened in 2013</a:t>
            </a:r>
          </a:p>
          <a:p>
            <a:r>
              <a:rPr lang="en-US" dirty="0" smtClean="0"/>
              <a:t>Capacity of 1,000 WHB </a:t>
            </a:r>
          </a:p>
          <a:p>
            <a:pPr lvl="1"/>
            <a:r>
              <a:rPr lang="en-US" dirty="0" smtClean="0"/>
              <a:t>400 is average daily inventory </a:t>
            </a:r>
          </a:p>
          <a:p>
            <a:r>
              <a:rPr lang="en-US" dirty="0" smtClean="0"/>
              <a:t>Integrates care, maintenance, and training all at one facility </a:t>
            </a:r>
          </a:p>
          <a:p>
            <a:pPr marL="0" indent="0">
              <a:buNone/>
            </a:pPr>
            <a:endParaRPr lang="en-US" dirty="0"/>
          </a:p>
        </p:txBody>
      </p:sp>
    </p:spTree>
    <p:extLst>
      <p:ext uri="{BB962C8B-B14F-4D97-AF65-F5344CB8AC3E}">
        <p14:creationId xmlns:p14="http://schemas.microsoft.com/office/powerpoint/2010/main" val="30202038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Burro Research in Arizona</a:t>
            </a:r>
            <a:endParaRPr lang="en-US" dirty="0"/>
          </a:p>
        </p:txBody>
      </p:sp>
      <p:sp>
        <p:nvSpPr>
          <p:cNvPr id="3" name="Content Placeholder 2"/>
          <p:cNvSpPr>
            <a:spLocks noGrp="1"/>
          </p:cNvSpPr>
          <p:nvPr>
            <p:ph idx="1"/>
          </p:nvPr>
        </p:nvSpPr>
        <p:spPr/>
        <p:txBody>
          <a:bodyPr/>
          <a:lstStyle/>
          <a:p>
            <a:r>
              <a:rPr lang="en-US" dirty="0" smtClean="0"/>
              <a:t>Black Mountain HMA Porcine Zona </a:t>
            </a:r>
            <a:r>
              <a:rPr lang="en-US" dirty="0" err="1" smtClean="0"/>
              <a:t>Pellucida</a:t>
            </a:r>
            <a:r>
              <a:rPr lang="en-US" dirty="0" smtClean="0"/>
              <a:t> (PZP)</a:t>
            </a:r>
          </a:p>
          <a:p>
            <a:pPr lvl="1"/>
            <a:r>
              <a:rPr lang="en-US" dirty="0" smtClean="0"/>
              <a:t>Designed to </a:t>
            </a:r>
            <a:r>
              <a:rPr lang="en-US" dirty="0" smtClean="0"/>
              <a:t>test </a:t>
            </a:r>
            <a:r>
              <a:rPr lang="en-US" dirty="0" smtClean="0"/>
              <a:t>effectiveness of field application of PZP to Wild Burros</a:t>
            </a:r>
          </a:p>
          <a:p>
            <a:pPr lvl="1"/>
            <a:r>
              <a:rPr lang="en-US" dirty="0" smtClean="0"/>
              <a:t>75 Wild Burros have been treated in three test groups </a:t>
            </a:r>
          </a:p>
          <a:p>
            <a:pPr lvl="2"/>
            <a:r>
              <a:rPr lang="en-US" dirty="0" smtClean="0"/>
              <a:t>Project is in year 2 of 4 </a:t>
            </a:r>
          </a:p>
          <a:p>
            <a:pPr marL="914400" lvl="2" indent="0">
              <a:buNone/>
            </a:pPr>
            <a:endParaRPr lang="en-US" dirty="0"/>
          </a:p>
        </p:txBody>
      </p:sp>
    </p:spTree>
    <p:extLst>
      <p:ext uri="{BB962C8B-B14F-4D97-AF65-F5344CB8AC3E}">
        <p14:creationId xmlns:p14="http://schemas.microsoft.com/office/powerpoint/2010/main" val="30314951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Burro </a:t>
            </a:r>
            <a:r>
              <a:rPr lang="en-US" dirty="0"/>
              <a:t>Research in Arizona</a:t>
            </a:r>
          </a:p>
        </p:txBody>
      </p:sp>
      <p:sp>
        <p:nvSpPr>
          <p:cNvPr id="3" name="Content Placeholder 2"/>
          <p:cNvSpPr>
            <a:spLocks noGrp="1"/>
          </p:cNvSpPr>
          <p:nvPr>
            <p:ph idx="1"/>
          </p:nvPr>
        </p:nvSpPr>
        <p:spPr/>
        <p:txBody>
          <a:bodyPr/>
          <a:lstStyle/>
          <a:p>
            <a:r>
              <a:rPr lang="en-US" dirty="0" smtClean="0"/>
              <a:t>Lake Pleasant HMA Collaring Project</a:t>
            </a:r>
          </a:p>
          <a:p>
            <a:pPr lvl="1"/>
            <a:r>
              <a:rPr lang="en-US" dirty="0" smtClean="0"/>
              <a:t>Project designed to </a:t>
            </a:r>
            <a:r>
              <a:rPr lang="en-US" dirty="0" smtClean="0"/>
              <a:t>track </a:t>
            </a:r>
            <a:r>
              <a:rPr lang="en-US" dirty="0" smtClean="0"/>
              <a:t>Wild </a:t>
            </a:r>
            <a:r>
              <a:rPr lang="en-US" dirty="0"/>
              <a:t>B</a:t>
            </a:r>
            <a:r>
              <a:rPr lang="en-US" dirty="0" smtClean="0"/>
              <a:t>urro </a:t>
            </a:r>
            <a:r>
              <a:rPr lang="en-US" dirty="0"/>
              <a:t>demography, </a:t>
            </a:r>
            <a:r>
              <a:rPr lang="en-US" dirty="0" smtClean="0"/>
              <a:t>movement, </a:t>
            </a:r>
            <a:r>
              <a:rPr lang="en-US" dirty="0"/>
              <a:t>and tests new aerial survey methods designed to provide increased accuracy of population </a:t>
            </a:r>
            <a:r>
              <a:rPr lang="en-US" dirty="0" smtClean="0"/>
              <a:t>estimates</a:t>
            </a:r>
          </a:p>
          <a:p>
            <a:pPr lvl="1"/>
            <a:r>
              <a:rPr lang="en-US" dirty="0" smtClean="0"/>
              <a:t>56 Wild Burro have been collared as of July 2018</a:t>
            </a:r>
          </a:p>
          <a:p>
            <a:pPr lvl="1"/>
            <a:endParaRPr lang="en-US" dirty="0"/>
          </a:p>
        </p:txBody>
      </p:sp>
    </p:spTree>
    <p:extLst>
      <p:ext uri="{BB962C8B-B14F-4D97-AF65-F5344CB8AC3E}">
        <p14:creationId xmlns:p14="http://schemas.microsoft.com/office/powerpoint/2010/main" val="41052560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Issues </a:t>
            </a:r>
            <a:r>
              <a:rPr lang="en-US" sz="4000" dirty="0"/>
              <a:t>with the </a:t>
            </a:r>
            <a:r>
              <a:rPr lang="en-US" sz="4000" dirty="0" smtClean="0"/>
              <a:t>Burros in AZ</a:t>
            </a:r>
            <a:endParaRPr lang="en-US" sz="4000" dirty="0"/>
          </a:p>
        </p:txBody>
      </p:sp>
      <p:sp>
        <p:nvSpPr>
          <p:cNvPr id="15363" name="Content Placeholder 2"/>
          <p:cNvSpPr>
            <a:spLocks noGrp="1"/>
          </p:cNvSpPr>
          <p:nvPr>
            <p:ph idx="1"/>
          </p:nvPr>
        </p:nvSpPr>
        <p:spPr>
          <a:xfrm>
            <a:off x="457200" y="1524000"/>
            <a:ext cx="8229600" cy="4648200"/>
          </a:xfrm>
        </p:spPr>
        <p:txBody>
          <a:bodyPr/>
          <a:lstStyle/>
          <a:p>
            <a:r>
              <a:rPr lang="en-US" sz="3000" dirty="0" smtClean="0"/>
              <a:t>Overutilization of key forage species needed by wildlife</a:t>
            </a:r>
          </a:p>
          <a:p>
            <a:r>
              <a:rPr lang="en-US" sz="3000" dirty="0" smtClean="0"/>
              <a:t>Animal/Auto </a:t>
            </a:r>
            <a:r>
              <a:rPr lang="en-US" sz="3000" dirty="0" smtClean="0"/>
              <a:t>collisions</a:t>
            </a:r>
            <a:endParaRPr lang="en-US" sz="3000" dirty="0"/>
          </a:p>
          <a:p>
            <a:pPr lvl="1"/>
            <a:r>
              <a:rPr lang="en-US" sz="2600" dirty="0"/>
              <a:t>On average, about 20 collisions occur every year</a:t>
            </a:r>
          </a:p>
          <a:p>
            <a:pPr lvl="1"/>
            <a:r>
              <a:rPr lang="en-US" sz="2600" dirty="0"/>
              <a:t>Burros cross the road to access vegetation or water</a:t>
            </a:r>
          </a:p>
          <a:p>
            <a:pPr lvl="1"/>
            <a:r>
              <a:rPr lang="en-US" sz="2600" dirty="0"/>
              <a:t>Burros can range 4-6 miles in one day and any waters within 4 miles </a:t>
            </a:r>
            <a:r>
              <a:rPr lang="en-US" sz="2600" dirty="0" smtClean="0"/>
              <a:t>roadways cause </a:t>
            </a:r>
            <a:r>
              <a:rPr lang="en-US" sz="2600" dirty="0"/>
              <a:t>a significant safety issue for the public</a:t>
            </a:r>
          </a:p>
          <a:p>
            <a:endParaRPr lang="en-US" dirty="0" smtClean="0"/>
          </a:p>
          <a:p>
            <a:endParaRPr lang="en-US" dirty="0"/>
          </a:p>
          <a:p>
            <a:pPr lvl="1"/>
            <a:endParaRPr lang="en-US" dirty="0"/>
          </a:p>
        </p:txBody>
      </p:sp>
    </p:spTree>
    <p:extLst>
      <p:ext uri="{BB962C8B-B14F-4D97-AF65-F5344CB8AC3E}">
        <p14:creationId xmlns:p14="http://schemas.microsoft.com/office/powerpoint/2010/main" val="269773691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4800" y="1600200"/>
            <a:ext cx="5994400" cy="4495800"/>
          </a:xfrm>
        </p:spPr>
      </p:pic>
    </p:spTree>
    <p:extLst>
      <p:ext uri="{BB962C8B-B14F-4D97-AF65-F5344CB8AC3E}">
        <p14:creationId xmlns:p14="http://schemas.microsoft.com/office/powerpoint/2010/main" val="93044922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The Wild Free-Roaming Horse and Burro Act of 1971</a:t>
            </a:r>
          </a:p>
        </p:txBody>
      </p:sp>
      <p:sp>
        <p:nvSpPr>
          <p:cNvPr id="3075" name="Content Placeholder 2"/>
          <p:cNvSpPr>
            <a:spLocks noGrp="1"/>
          </p:cNvSpPr>
          <p:nvPr>
            <p:ph idx="1"/>
          </p:nvPr>
        </p:nvSpPr>
        <p:spPr/>
        <p:txBody>
          <a:bodyPr/>
          <a:lstStyle/>
          <a:p>
            <a:r>
              <a:rPr lang="en-US"/>
              <a:t>“It is the policy of Congress that wild free-roaming horses and burros shall be protected from capture, branding, harassment, or death; and to accomplish this they are to be considered in the area where presently found, as an integral part of the natural system of the public lands.”</a:t>
            </a:r>
          </a:p>
        </p:txBody>
      </p:sp>
    </p:spTree>
    <p:extLst>
      <p:ext uri="{BB962C8B-B14F-4D97-AF65-F5344CB8AC3E}">
        <p14:creationId xmlns:p14="http://schemas.microsoft.com/office/powerpoint/2010/main" val="10806508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ther Video 201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9867" y="1447800"/>
            <a:ext cx="6798733" cy="3824288"/>
          </a:xfrm>
          <a:prstGeom prst="rect">
            <a:avLst/>
          </a:prstGeom>
        </p:spPr>
      </p:pic>
      <p:sp>
        <p:nvSpPr>
          <p:cNvPr id="3" name="Title 2"/>
          <p:cNvSpPr>
            <a:spLocks noGrp="1"/>
          </p:cNvSpPr>
          <p:nvPr>
            <p:ph type="title"/>
          </p:nvPr>
        </p:nvSpPr>
        <p:spPr/>
        <p:txBody>
          <a:bodyPr/>
          <a:lstStyle/>
          <a:p>
            <a:endParaRPr lang="en-US"/>
          </a:p>
        </p:txBody>
      </p:sp>
      <p:pic>
        <p:nvPicPr>
          <p:cNvPr id="5" name="Gather Video 201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5800" y="1600200"/>
            <a:ext cx="7993062" cy="4495800"/>
          </a:xfrm>
        </p:spPr>
      </p:pic>
    </p:spTree>
    <p:extLst>
      <p:ext uri="{BB962C8B-B14F-4D97-AF65-F5344CB8AC3E}">
        <p14:creationId xmlns:p14="http://schemas.microsoft.com/office/powerpoint/2010/main" val="280560442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The Wild Free-Roaming Horse and Burro Act of 1971</a:t>
            </a:r>
          </a:p>
        </p:txBody>
      </p:sp>
      <p:sp>
        <p:nvSpPr>
          <p:cNvPr id="3" name="Content Placeholder 2"/>
          <p:cNvSpPr>
            <a:spLocks noGrp="1"/>
          </p:cNvSpPr>
          <p:nvPr>
            <p:ph idx="1"/>
          </p:nvPr>
        </p:nvSpPr>
        <p:spPr/>
        <p:txBody>
          <a:bodyPr>
            <a:normAutofit lnSpcReduction="10000"/>
          </a:bodyPr>
          <a:lstStyle/>
          <a:p>
            <a:pPr>
              <a:lnSpc>
                <a:spcPct val="90000"/>
              </a:lnSpc>
            </a:pPr>
            <a:r>
              <a:rPr lang="en-US" sz="3000" dirty="0"/>
              <a:t>Before the WFRHB Act, WHB were not protected </a:t>
            </a:r>
            <a:r>
              <a:rPr lang="en-US" sz="3000" dirty="0" smtClean="0"/>
              <a:t>from </a:t>
            </a:r>
            <a:r>
              <a:rPr lang="en-US" sz="3000" dirty="0" err="1"/>
              <a:t>Mustangers</a:t>
            </a:r>
            <a:r>
              <a:rPr lang="en-US" sz="3000" dirty="0"/>
              <a:t> and Ranchers</a:t>
            </a:r>
          </a:p>
          <a:p>
            <a:pPr lvl="1">
              <a:lnSpc>
                <a:spcPct val="90000"/>
              </a:lnSpc>
            </a:pPr>
            <a:r>
              <a:rPr lang="en-US" sz="2600" dirty="0"/>
              <a:t>WHB in </a:t>
            </a:r>
            <a:r>
              <a:rPr lang="en-US" sz="2600" dirty="0" smtClean="0"/>
              <a:t>AZ </a:t>
            </a:r>
            <a:r>
              <a:rPr lang="en-US" sz="2600" dirty="0"/>
              <a:t>were managed under the AZ Livestock Sanitation Board</a:t>
            </a:r>
          </a:p>
          <a:p>
            <a:pPr lvl="2">
              <a:lnSpc>
                <a:spcPct val="90000"/>
              </a:lnSpc>
            </a:pPr>
            <a:r>
              <a:rPr lang="en-US" sz="2200" dirty="0"/>
              <a:t>Could be taken as a meat species due to the lack of natural predators </a:t>
            </a:r>
          </a:p>
          <a:p>
            <a:pPr>
              <a:lnSpc>
                <a:spcPct val="90000"/>
              </a:lnSpc>
            </a:pPr>
            <a:r>
              <a:rPr lang="en-US" sz="3000" dirty="0"/>
              <a:t>The Wild Horse Annie Act passed in 1959 prohibited </a:t>
            </a:r>
            <a:r>
              <a:rPr lang="en-US" sz="3000" dirty="0" smtClean="0"/>
              <a:t>hunting </a:t>
            </a:r>
            <a:r>
              <a:rPr lang="en-US" sz="3000" dirty="0"/>
              <a:t>of WHB from any motorized vehicle </a:t>
            </a:r>
          </a:p>
          <a:p>
            <a:pPr lvl="1">
              <a:lnSpc>
                <a:spcPct val="90000"/>
              </a:lnSpc>
            </a:pPr>
            <a:r>
              <a:rPr lang="en-US" sz="2600" dirty="0"/>
              <a:t>Velma B. Johnson “Wild Horse Annie”</a:t>
            </a:r>
          </a:p>
          <a:p>
            <a:pPr lvl="1">
              <a:lnSpc>
                <a:spcPct val="90000"/>
              </a:lnSpc>
            </a:pPr>
            <a:r>
              <a:rPr lang="en-US" sz="2600" dirty="0"/>
              <a:t>Public interest created by this act would later lead to the passing of the WFRHB Act</a:t>
            </a:r>
          </a:p>
          <a:p>
            <a:pPr lvl="1">
              <a:lnSpc>
                <a:spcPct val="90000"/>
              </a:lnSpc>
            </a:pPr>
            <a:endParaRPr lang="en-US" sz="2600" dirty="0"/>
          </a:p>
          <a:p>
            <a:pPr>
              <a:lnSpc>
                <a:spcPct val="90000"/>
              </a:lnSpc>
              <a:buFontTx/>
              <a:buNone/>
            </a:pPr>
            <a:endParaRPr lang="en-US" sz="30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The Wild Free-Roaming Horse and Burro Act of 1971</a:t>
            </a:r>
          </a:p>
        </p:txBody>
      </p:sp>
      <p:sp>
        <p:nvSpPr>
          <p:cNvPr id="3" name="Content Placeholder 2"/>
          <p:cNvSpPr>
            <a:spLocks noGrp="1"/>
          </p:cNvSpPr>
          <p:nvPr>
            <p:ph idx="1"/>
          </p:nvPr>
        </p:nvSpPr>
        <p:spPr/>
        <p:txBody>
          <a:bodyPr>
            <a:normAutofit/>
          </a:bodyPr>
          <a:lstStyle/>
          <a:p>
            <a:pPr>
              <a:lnSpc>
                <a:spcPct val="90000"/>
              </a:lnSpc>
            </a:pPr>
            <a:r>
              <a:rPr lang="en-US" dirty="0" smtClean="0"/>
              <a:t>Public </a:t>
            </a:r>
            <a:r>
              <a:rPr lang="en-US" dirty="0"/>
              <a:t>Law 92-195, which protects </a:t>
            </a:r>
            <a:r>
              <a:rPr lang="en-US" dirty="0" smtClean="0"/>
              <a:t>WHB within </a:t>
            </a:r>
            <a:r>
              <a:rPr lang="en-US" dirty="0"/>
              <a:t>designated territories on both Forest Service and </a:t>
            </a:r>
            <a:r>
              <a:rPr lang="en-US" dirty="0" smtClean="0"/>
              <a:t>BLM lands</a:t>
            </a:r>
            <a:endParaRPr lang="en-US" dirty="0"/>
          </a:p>
          <a:p>
            <a:pPr lvl="1">
              <a:lnSpc>
                <a:spcPct val="90000"/>
              </a:lnSpc>
            </a:pPr>
            <a:r>
              <a:rPr lang="en-US" dirty="0"/>
              <a:t>These territories are called Herd Management Areas (HMA) or Herd </a:t>
            </a:r>
            <a:r>
              <a:rPr lang="en-US" dirty="0" smtClean="0"/>
              <a:t>Areas. Forest Service territories</a:t>
            </a:r>
            <a:endParaRPr lang="en-US" dirty="0"/>
          </a:p>
          <a:p>
            <a:pPr>
              <a:lnSpc>
                <a:spcPct val="90000"/>
              </a:lnSpc>
            </a:pPr>
            <a:r>
              <a:rPr lang="en-US" dirty="0"/>
              <a:t>Mandates </a:t>
            </a:r>
            <a:r>
              <a:rPr lang="en-US" dirty="0" smtClean="0"/>
              <a:t>WHB </a:t>
            </a:r>
            <a:r>
              <a:rPr lang="en-US" dirty="0"/>
              <a:t>are managed in a thriving ecological balance with the land and as part of the natural landscape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WHB in Arizona </a:t>
            </a:r>
            <a:endParaRPr lang="en-US" sz="4000" dirty="0"/>
          </a:p>
        </p:txBody>
      </p:sp>
      <p:sp>
        <p:nvSpPr>
          <p:cNvPr id="3" name="Content Placeholder 2"/>
          <p:cNvSpPr>
            <a:spLocks noGrp="1"/>
          </p:cNvSpPr>
          <p:nvPr>
            <p:ph idx="1"/>
          </p:nvPr>
        </p:nvSpPr>
        <p:spPr/>
        <p:txBody>
          <a:bodyPr>
            <a:normAutofit/>
          </a:bodyPr>
          <a:lstStyle/>
          <a:p>
            <a:pPr>
              <a:lnSpc>
                <a:spcPct val="80000"/>
              </a:lnSpc>
            </a:pPr>
            <a:r>
              <a:rPr lang="en-US" sz="3000" dirty="0"/>
              <a:t>Wild </a:t>
            </a:r>
            <a:r>
              <a:rPr lang="en-US" sz="3000" dirty="0" smtClean="0"/>
              <a:t>Horses </a:t>
            </a:r>
            <a:r>
              <a:rPr lang="en-US" sz="3000" dirty="0"/>
              <a:t>likely introduced by Spanish explorers and Mexican missionaries of the 15th and 16th </a:t>
            </a:r>
            <a:r>
              <a:rPr lang="en-US" sz="3000" dirty="0" smtClean="0"/>
              <a:t>centuries</a:t>
            </a:r>
          </a:p>
          <a:p>
            <a:pPr>
              <a:lnSpc>
                <a:spcPct val="80000"/>
              </a:lnSpc>
            </a:pPr>
            <a:endParaRPr lang="en-US" sz="3000" dirty="0"/>
          </a:p>
          <a:p>
            <a:pPr>
              <a:lnSpc>
                <a:spcPct val="80000"/>
              </a:lnSpc>
            </a:pPr>
            <a:r>
              <a:rPr lang="en-US" sz="3000" dirty="0" smtClean="0"/>
              <a:t>Wild b</a:t>
            </a:r>
            <a:r>
              <a:rPr lang="en-US" sz="3000" dirty="0" smtClean="0"/>
              <a:t>urros </a:t>
            </a:r>
            <a:r>
              <a:rPr lang="en-US" sz="3000" dirty="0"/>
              <a:t>have a similar lineage, but </a:t>
            </a:r>
            <a:r>
              <a:rPr lang="en-US" sz="3000" dirty="0" smtClean="0"/>
              <a:t>introduced through</a:t>
            </a:r>
            <a:r>
              <a:rPr lang="en-US" sz="3000" dirty="0" smtClean="0"/>
              <a:t> mining </a:t>
            </a:r>
            <a:r>
              <a:rPr lang="en-US" sz="3000" dirty="0"/>
              <a:t>and prospecting activity of the late </a:t>
            </a:r>
            <a:r>
              <a:rPr lang="en-US" sz="3000" dirty="0" smtClean="0"/>
              <a:t>1800s</a:t>
            </a:r>
            <a:endParaRPr lang="en-US" sz="30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t>The WHB Program Today</a:t>
            </a:r>
          </a:p>
        </p:txBody>
      </p:sp>
      <p:sp>
        <p:nvSpPr>
          <p:cNvPr id="3" name="Content Placeholder 2"/>
          <p:cNvSpPr>
            <a:spLocks noGrp="1"/>
          </p:cNvSpPr>
          <p:nvPr>
            <p:ph idx="1"/>
          </p:nvPr>
        </p:nvSpPr>
        <p:spPr/>
        <p:txBody>
          <a:bodyPr>
            <a:normAutofit/>
          </a:bodyPr>
          <a:lstStyle/>
          <a:p>
            <a:r>
              <a:rPr lang="en-US" sz="3000" dirty="0" smtClean="0"/>
              <a:t>BLM estimates approximately</a:t>
            </a:r>
            <a:r>
              <a:rPr lang="en-US" sz="3000" dirty="0"/>
              <a:t> </a:t>
            </a:r>
            <a:r>
              <a:rPr lang="en-US" sz="3000" dirty="0" smtClean="0"/>
              <a:t>67,000 Wild Horse and 15,000 Wild Burros are </a:t>
            </a:r>
            <a:r>
              <a:rPr lang="en-US" sz="3000" dirty="0" smtClean="0"/>
              <a:t>on </a:t>
            </a:r>
            <a:r>
              <a:rPr lang="en-US" sz="3000" dirty="0"/>
              <a:t>BLM-managed rangelands in 10 Western states</a:t>
            </a:r>
          </a:p>
          <a:p>
            <a:pPr lvl="1"/>
            <a:r>
              <a:rPr lang="en-US" sz="2000" dirty="0"/>
              <a:t>Does not include WHB on </a:t>
            </a:r>
            <a:r>
              <a:rPr lang="en-US" sz="2000" dirty="0" smtClean="0"/>
              <a:t>US Forest </a:t>
            </a:r>
            <a:r>
              <a:rPr lang="en-US" sz="2000" dirty="0" smtClean="0"/>
              <a:t>S</a:t>
            </a:r>
            <a:r>
              <a:rPr lang="en-US" sz="2000" dirty="0" smtClean="0"/>
              <a:t>ervice or Tribal lands</a:t>
            </a:r>
          </a:p>
          <a:p>
            <a:pPr lvl="1"/>
            <a:r>
              <a:rPr lang="en-US" sz="2000" dirty="0"/>
              <a:t>The national appropriate management level is approximately </a:t>
            </a:r>
            <a:r>
              <a:rPr lang="en-US" sz="2000" dirty="0" smtClean="0"/>
              <a:t>27,000</a:t>
            </a:r>
            <a:endParaRPr lang="en-US" sz="2000" dirty="0" smtClean="0"/>
          </a:p>
          <a:p>
            <a:pPr lvl="1"/>
            <a:r>
              <a:rPr lang="en-US" sz="2000" dirty="0" smtClean="0"/>
              <a:t>On range </a:t>
            </a:r>
            <a:r>
              <a:rPr lang="en-US" sz="2000" dirty="0" smtClean="0"/>
              <a:t>estimation exceeds AML by</a:t>
            </a:r>
            <a:r>
              <a:rPr lang="en-US" sz="2000" dirty="0"/>
              <a:t> nearly </a:t>
            </a:r>
            <a:r>
              <a:rPr lang="en-US" sz="2000" dirty="0" smtClean="0"/>
              <a:t>55,000</a:t>
            </a:r>
            <a:r>
              <a:rPr lang="en-US" sz="2000" dirty="0"/>
              <a:t> </a:t>
            </a:r>
            <a:r>
              <a:rPr lang="en-US" sz="2000" dirty="0" smtClean="0"/>
              <a:t>of the population number BLM determined </a:t>
            </a:r>
            <a:r>
              <a:rPr lang="en-US" sz="2000" dirty="0"/>
              <a:t>can exist in balance with other public rangeland resources and </a:t>
            </a:r>
            <a:r>
              <a:rPr lang="en-US" sz="2000" dirty="0" smtClean="0"/>
              <a:t>uses</a:t>
            </a:r>
            <a:endParaRPr lang="en-US" sz="20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t>The WHB Program Today</a:t>
            </a:r>
          </a:p>
        </p:txBody>
      </p:sp>
      <p:sp>
        <p:nvSpPr>
          <p:cNvPr id="3" name="Content Placeholder 2"/>
          <p:cNvSpPr>
            <a:spLocks noGrp="1"/>
          </p:cNvSpPr>
          <p:nvPr>
            <p:ph idx="1"/>
          </p:nvPr>
        </p:nvSpPr>
        <p:spPr/>
        <p:txBody>
          <a:bodyPr>
            <a:normAutofit/>
          </a:bodyPr>
          <a:lstStyle/>
          <a:p>
            <a:pPr>
              <a:lnSpc>
                <a:spcPct val="90000"/>
              </a:lnSpc>
            </a:pPr>
            <a:r>
              <a:rPr lang="en-US" sz="2800" dirty="0" smtClean="0"/>
              <a:t>As </a:t>
            </a:r>
            <a:r>
              <a:rPr lang="en-US" sz="2800" dirty="0"/>
              <a:t>of March </a:t>
            </a:r>
            <a:r>
              <a:rPr lang="en-US" sz="2800" dirty="0" smtClean="0"/>
              <a:t>2018 </a:t>
            </a:r>
            <a:r>
              <a:rPr lang="en-US" sz="2800" dirty="0"/>
              <a:t>approximately 12,000 WHB in short term corrals and 47,000 WHB in long term pastures for a total of </a:t>
            </a:r>
            <a:r>
              <a:rPr lang="en-US" sz="2800" dirty="0" smtClean="0"/>
              <a:t>81,951</a:t>
            </a:r>
          </a:p>
          <a:p>
            <a:pPr>
              <a:lnSpc>
                <a:spcPct val="90000"/>
              </a:lnSpc>
            </a:pPr>
            <a:endParaRPr lang="en-US" sz="2800" dirty="0" smtClean="0"/>
          </a:p>
          <a:p>
            <a:pPr>
              <a:lnSpc>
                <a:spcPct val="90000"/>
              </a:lnSpc>
            </a:pPr>
            <a:r>
              <a:rPr lang="en-US" sz="2800" dirty="0"/>
              <a:t>All WHB in holding are also protected by the BLM under the 1971 Wild Free-Roaming Horses and Burros Act.</a:t>
            </a:r>
          </a:p>
          <a:p>
            <a:pPr>
              <a:lnSpc>
                <a:spcPct val="90000"/>
              </a:lnSpc>
            </a:pPr>
            <a:endParaRPr lang="en-US" sz="2800" dirty="0"/>
          </a:p>
          <a:p>
            <a:pPr>
              <a:lnSpc>
                <a:spcPct val="90000"/>
              </a:lnSpc>
            </a:pPr>
            <a:endParaRPr lang="en-US" sz="2800" dirty="0" smtClean="0"/>
          </a:p>
          <a:p>
            <a:pPr>
              <a:lnSpc>
                <a:spcPct val="90000"/>
              </a:lnSpc>
            </a:pPr>
            <a:endParaRPr lang="en-US" sz="28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The WHB Program Today</a:t>
            </a:r>
          </a:p>
        </p:txBody>
      </p:sp>
      <p:sp>
        <p:nvSpPr>
          <p:cNvPr id="3" name="Content Placeholder 2"/>
          <p:cNvSpPr>
            <a:spLocks noGrp="1"/>
          </p:cNvSpPr>
          <p:nvPr>
            <p:ph idx="1"/>
          </p:nvPr>
        </p:nvSpPr>
        <p:spPr>
          <a:xfrm>
            <a:off x="457200" y="1600200"/>
            <a:ext cx="4521200" cy="4495800"/>
          </a:xfrm>
        </p:spPr>
        <p:txBody>
          <a:bodyPr>
            <a:normAutofit fontScale="70000" lnSpcReduction="20000"/>
          </a:bodyPr>
          <a:lstStyle/>
          <a:p>
            <a:pPr>
              <a:lnSpc>
                <a:spcPct val="90000"/>
              </a:lnSpc>
            </a:pPr>
            <a:r>
              <a:rPr lang="en-US" dirty="0"/>
              <a:t>To help ensure that herd sizes are in balance with other public rangeland resources and uses, the BLM removed </a:t>
            </a:r>
            <a:r>
              <a:rPr lang="en-US" dirty="0" smtClean="0"/>
              <a:t>4,209 WHB (3,375 horses </a:t>
            </a:r>
            <a:r>
              <a:rPr lang="en-US" dirty="0"/>
              <a:t>and </a:t>
            </a:r>
            <a:r>
              <a:rPr lang="en-US" dirty="0" smtClean="0"/>
              <a:t>474 burros</a:t>
            </a:r>
            <a:r>
              <a:rPr lang="en-US" dirty="0"/>
              <a:t>) from the range in </a:t>
            </a:r>
            <a:r>
              <a:rPr lang="en-US" dirty="0" smtClean="0"/>
              <a:t>FY17 </a:t>
            </a:r>
            <a:endParaRPr lang="en-US" dirty="0"/>
          </a:p>
          <a:p>
            <a:pPr>
              <a:lnSpc>
                <a:spcPct val="90000"/>
              </a:lnSpc>
            </a:pPr>
            <a:r>
              <a:rPr lang="en-US" dirty="0"/>
              <a:t>The </a:t>
            </a:r>
            <a:r>
              <a:rPr lang="en-US" dirty="0" smtClean="0"/>
              <a:t>BLM </a:t>
            </a:r>
            <a:r>
              <a:rPr lang="en-US" dirty="0"/>
              <a:t>placed </a:t>
            </a:r>
            <a:r>
              <a:rPr lang="en-US" dirty="0" smtClean="0"/>
              <a:t>3,517 WHB </a:t>
            </a:r>
            <a:r>
              <a:rPr lang="en-US" dirty="0"/>
              <a:t>into private care through </a:t>
            </a:r>
            <a:r>
              <a:rPr lang="en-US" dirty="0" smtClean="0"/>
              <a:t>adoption and sales </a:t>
            </a:r>
            <a:r>
              <a:rPr lang="en-US" dirty="0"/>
              <a:t>in </a:t>
            </a:r>
            <a:r>
              <a:rPr lang="en-US" dirty="0" smtClean="0"/>
              <a:t>FY17</a:t>
            </a:r>
            <a:endParaRPr lang="en-US" dirty="0" smtClean="0"/>
          </a:p>
          <a:p>
            <a:pPr lvl="1">
              <a:lnSpc>
                <a:spcPct val="90000"/>
              </a:lnSpc>
            </a:pPr>
            <a:r>
              <a:rPr lang="en-US" dirty="0" smtClean="0"/>
              <a:t>In contrast, 5,701 were placed in 2005 </a:t>
            </a:r>
            <a:endParaRPr lang="en-US" dirty="0"/>
          </a:p>
          <a:p>
            <a:pPr>
              <a:lnSpc>
                <a:spcPct val="90000"/>
              </a:lnSpc>
            </a:pPr>
            <a:r>
              <a:rPr lang="en-US" dirty="0"/>
              <a:t>Since 1971, the BLM has </a:t>
            </a:r>
            <a:r>
              <a:rPr lang="en-US" dirty="0" smtClean="0"/>
              <a:t>homed </a:t>
            </a:r>
            <a:r>
              <a:rPr lang="en-US" dirty="0" smtClean="0"/>
              <a:t>more </a:t>
            </a:r>
            <a:r>
              <a:rPr lang="en-US" dirty="0"/>
              <a:t>than </a:t>
            </a:r>
            <a:r>
              <a:rPr lang="en-US" dirty="0" smtClean="0"/>
              <a:t>235,000 WHB</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280" y="1447800"/>
            <a:ext cx="3581400" cy="26860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0" y="3581400"/>
            <a:ext cx="4196080" cy="314706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097572"/>
              </p:ext>
            </p:extLst>
          </p:nvPr>
        </p:nvGraphicFramePr>
        <p:xfrm>
          <a:off x="0" y="-15498"/>
          <a:ext cx="9143999" cy="4968500"/>
        </p:xfrm>
        <a:graphic>
          <a:graphicData uri="http://schemas.openxmlformats.org/drawingml/2006/table">
            <a:tbl>
              <a:tblPr firstRow="1" firstCol="1" bandRow="1">
                <a:tableStyleId>{5C22544A-7EE6-4342-B048-85BDC9FD1C3A}</a:tableStyleId>
              </a:tblPr>
              <a:tblGrid>
                <a:gridCol w="1521059">
                  <a:extLst>
                    <a:ext uri="{9D8B030D-6E8A-4147-A177-3AD203B41FA5}">
                      <a16:colId xmlns:a16="http://schemas.microsoft.com/office/drawing/2014/main" val="889521844"/>
                    </a:ext>
                  </a:extLst>
                </a:gridCol>
                <a:gridCol w="1334015">
                  <a:extLst>
                    <a:ext uri="{9D8B030D-6E8A-4147-A177-3AD203B41FA5}">
                      <a16:colId xmlns:a16="http://schemas.microsoft.com/office/drawing/2014/main" val="2093072747"/>
                    </a:ext>
                  </a:extLst>
                </a:gridCol>
                <a:gridCol w="1206965">
                  <a:extLst>
                    <a:ext uri="{9D8B030D-6E8A-4147-A177-3AD203B41FA5}">
                      <a16:colId xmlns:a16="http://schemas.microsoft.com/office/drawing/2014/main" val="608214160"/>
                    </a:ext>
                  </a:extLst>
                </a:gridCol>
                <a:gridCol w="952868">
                  <a:extLst>
                    <a:ext uri="{9D8B030D-6E8A-4147-A177-3AD203B41FA5}">
                      <a16:colId xmlns:a16="http://schemas.microsoft.com/office/drawing/2014/main" val="282323410"/>
                    </a:ext>
                  </a:extLst>
                </a:gridCol>
                <a:gridCol w="1016393">
                  <a:extLst>
                    <a:ext uri="{9D8B030D-6E8A-4147-A177-3AD203B41FA5}">
                      <a16:colId xmlns:a16="http://schemas.microsoft.com/office/drawing/2014/main" val="1792269973"/>
                    </a:ext>
                  </a:extLst>
                </a:gridCol>
                <a:gridCol w="236452">
                  <a:extLst>
                    <a:ext uri="{9D8B030D-6E8A-4147-A177-3AD203B41FA5}">
                      <a16:colId xmlns:a16="http://schemas.microsoft.com/office/drawing/2014/main" val="812091407"/>
                    </a:ext>
                  </a:extLst>
                </a:gridCol>
                <a:gridCol w="779939">
                  <a:extLst>
                    <a:ext uri="{9D8B030D-6E8A-4147-A177-3AD203B41FA5}">
                      <a16:colId xmlns:a16="http://schemas.microsoft.com/office/drawing/2014/main" val="1819802658"/>
                    </a:ext>
                  </a:extLst>
                </a:gridCol>
                <a:gridCol w="889343">
                  <a:extLst>
                    <a:ext uri="{9D8B030D-6E8A-4147-A177-3AD203B41FA5}">
                      <a16:colId xmlns:a16="http://schemas.microsoft.com/office/drawing/2014/main" val="3770136491"/>
                    </a:ext>
                  </a:extLst>
                </a:gridCol>
                <a:gridCol w="363501">
                  <a:extLst>
                    <a:ext uri="{9D8B030D-6E8A-4147-A177-3AD203B41FA5}">
                      <a16:colId xmlns:a16="http://schemas.microsoft.com/office/drawing/2014/main" val="3066058920"/>
                    </a:ext>
                  </a:extLst>
                </a:gridCol>
                <a:gridCol w="843464">
                  <a:extLst>
                    <a:ext uri="{9D8B030D-6E8A-4147-A177-3AD203B41FA5}">
                      <a16:colId xmlns:a16="http://schemas.microsoft.com/office/drawing/2014/main" val="2346495824"/>
                    </a:ext>
                  </a:extLst>
                </a:gridCol>
              </a:tblGrid>
              <a:tr h="394713">
                <a:tc>
                  <a:txBody>
                    <a:bodyPr/>
                    <a:lstStyle/>
                    <a:p>
                      <a:pPr marL="0" marR="0" algn="ctr">
                        <a:lnSpc>
                          <a:spcPct val="107000"/>
                        </a:lnSpc>
                        <a:spcBef>
                          <a:spcPts val="0"/>
                        </a:spcBef>
                        <a:spcAft>
                          <a:spcPts val="0"/>
                        </a:spcAft>
                      </a:pPr>
                      <a:r>
                        <a:rPr lang="en-US" sz="1100">
                          <a:effectLst/>
                        </a:rPr>
                        <a:t>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HMA/HA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HMAP 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AML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100">
                          <a:effectLst/>
                        </a:rPr>
                        <a:t>Date AML Established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Population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100">
                          <a:effectLst/>
                        </a:rPr>
                        <a:t>Population Inventory 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 AML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5124348"/>
                  </a:ext>
                </a:extLst>
              </a:tr>
              <a:tr h="197357">
                <a:tc gridSpan="10">
                  <a:txBody>
                    <a:bodyPr/>
                    <a:lstStyle/>
                    <a:p>
                      <a:pPr marL="0" marR="0" algn="ctr">
                        <a:lnSpc>
                          <a:spcPct val="107000"/>
                        </a:lnSpc>
                        <a:spcBef>
                          <a:spcPts val="0"/>
                        </a:spcBef>
                        <a:spcAft>
                          <a:spcPts val="0"/>
                        </a:spcAft>
                      </a:pPr>
                      <a:r>
                        <a:rPr lang="en-US" sz="1100">
                          <a:effectLst/>
                        </a:rPr>
                        <a:t>Herd Management Areas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5433039"/>
                  </a:ext>
                </a:extLst>
              </a:tr>
              <a:tr h="789427">
                <a:tc>
                  <a:txBody>
                    <a:bodyPr/>
                    <a:lstStyle/>
                    <a:p>
                      <a:pPr marL="0" marR="0" algn="l">
                        <a:lnSpc>
                          <a:spcPct val="107000"/>
                        </a:lnSpc>
                        <a:spcBef>
                          <a:spcPts val="0"/>
                        </a:spcBef>
                        <a:spcAft>
                          <a:spcPts val="0"/>
                        </a:spcAft>
                      </a:pPr>
                      <a:r>
                        <a:rPr lang="en-US" sz="1100">
                          <a:effectLst/>
                        </a:rPr>
                        <a:t>CRD/Kingman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Black Mountain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1981 &amp; 1996 </a:t>
                      </a:r>
                    </a:p>
                    <a:p>
                      <a:pPr marL="0" marR="0" algn="ctr">
                        <a:lnSpc>
                          <a:spcPct val="107000"/>
                        </a:lnSpc>
                        <a:spcBef>
                          <a:spcPts val="0"/>
                        </a:spcBef>
                        <a:spcAft>
                          <a:spcPts val="0"/>
                        </a:spcAft>
                      </a:pPr>
                      <a:r>
                        <a:rPr lang="en-US" sz="1100">
                          <a:effectLst/>
                        </a:rPr>
                        <a:t>Black Mtn Ecosystem Plan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478 burros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1,849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386%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318894730"/>
                  </a:ext>
                </a:extLst>
              </a:tr>
              <a:tr h="231937">
                <a:tc>
                  <a:txBody>
                    <a:bodyPr/>
                    <a:lstStyle/>
                    <a:p>
                      <a:pPr marL="0" marR="0" algn="l">
                        <a:lnSpc>
                          <a:spcPct val="107000"/>
                        </a:lnSpc>
                        <a:spcBef>
                          <a:spcPts val="0"/>
                        </a:spcBef>
                        <a:spcAft>
                          <a:spcPts val="0"/>
                        </a:spcAft>
                      </a:pPr>
                      <a:r>
                        <a:rPr lang="en-US" sz="1100">
                          <a:effectLst/>
                        </a:rPr>
                        <a:t>CRD/Kingman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Big Sandy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100 burros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1,588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1588%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793456058"/>
                  </a:ext>
                </a:extLst>
              </a:tr>
              <a:tr h="197357">
                <a:tc>
                  <a:txBody>
                    <a:bodyPr/>
                    <a:lstStyle/>
                    <a:p>
                      <a:pPr marL="0" marR="0" algn="l">
                        <a:lnSpc>
                          <a:spcPct val="107000"/>
                        </a:lnSpc>
                        <a:spcBef>
                          <a:spcPts val="0"/>
                        </a:spcBef>
                        <a:spcAft>
                          <a:spcPts val="0"/>
                        </a:spcAft>
                      </a:pPr>
                      <a:r>
                        <a:rPr lang="en-US" sz="1100">
                          <a:effectLst/>
                        </a:rPr>
                        <a:t>CRD/Lake Havasu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Havasu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170 burros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312893999"/>
                  </a:ext>
                </a:extLst>
              </a:tr>
              <a:tr h="592071">
                <a:tc>
                  <a:txBody>
                    <a:bodyPr/>
                    <a:lstStyle/>
                    <a:p>
                      <a:pPr marL="0" marR="0" algn="l">
                        <a:lnSpc>
                          <a:spcPct val="107000"/>
                        </a:lnSpc>
                        <a:spcBef>
                          <a:spcPts val="0"/>
                        </a:spcBef>
                        <a:spcAft>
                          <a:spcPts val="0"/>
                        </a:spcAft>
                      </a:pPr>
                      <a:r>
                        <a:rPr lang="en-US" sz="1100">
                          <a:effectLst/>
                        </a:rPr>
                        <a:t>CRD/Yuma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Cibola-Trigo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165 burros </a:t>
                      </a:r>
                    </a:p>
                    <a:p>
                      <a:pPr marL="0" marR="0" algn="ctr">
                        <a:lnSpc>
                          <a:spcPct val="107000"/>
                        </a:lnSpc>
                        <a:spcBef>
                          <a:spcPts val="0"/>
                        </a:spcBef>
                        <a:spcAft>
                          <a:spcPts val="0"/>
                        </a:spcAft>
                      </a:pPr>
                      <a:r>
                        <a:rPr lang="en-US" sz="1100">
                          <a:effectLst/>
                        </a:rPr>
                        <a:t>(112 horses)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861 burros</a:t>
                      </a:r>
                    </a:p>
                    <a:p>
                      <a:pPr marL="0" marR="0" algn="ctr">
                        <a:lnSpc>
                          <a:spcPct val="107000"/>
                        </a:lnSpc>
                        <a:spcBef>
                          <a:spcPts val="0"/>
                        </a:spcBef>
                        <a:spcAft>
                          <a:spcPts val="0"/>
                        </a:spcAft>
                      </a:pPr>
                      <a:r>
                        <a:rPr lang="en-US" sz="1100">
                          <a:effectLst/>
                        </a:rPr>
                        <a:t>(120 horses)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521% burros</a:t>
                      </a:r>
                    </a:p>
                    <a:p>
                      <a:pPr marL="0" marR="0" algn="ctr">
                        <a:lnSpc>
                          <a:spcPct val="107000"/>
                        </a:lnSpc>
                        <a:spcBef>
                          <a:spcPts val="0"/>
                        </a:spcBef>
                        <a:spcAft>
                          <a:spcPts val="0"/>
                        </a:spcAft>
                      </a:pPr>
                      <a:r>
                        <a:rPr lang="en-US" sz="1100">
                          <a:effectLst/>
                        </a:rPr>
                        <a:t>(107% horses)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734524101"/>
                  </a:ext>
                </a:extLst>
              </a:tr>
              <a:tr h="394713">
                <a:tc>
                  <a:txBody>
                    <a:bodyPr/>
                    <a:lstStyle/>
                    <a:p>
                      <a:pPr marL="0" marR="0" algn="l">
                        <a:lnSpc>
                          <a:spcPct val="107000"/>
                        </a:lnSpc>
                        <a:spcBef>
                          <a:spcPts val="0"/>
                        </a:spcBef>
                        <a:spcAft>
                          <a:spcPts val="0"/>
                        </a:spcAft>
                      </a:pPr>
                      <a:r>
                        <a:rPr lang="en-US" sz="1100">
                          <a:effectLst/>
                        </a:rPr>
                        <a:t>PDO/Lower Sonoran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Lake Pleasant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TBD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517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TBD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2095904"/>
                  </a:ext>
                </a:extLst>
              </a:tr>
              <a:tr h="197357">
                <a:tc>
                  <a:txBody>
                    <a:bodyPr/>
                    <a:lstStyle/>
                    <a:p>
                      <a:pPr marL="0" marR="0" algn="l">
                        <a:lnSpc>
                          <a:spcPct val="107000"/>
                        </a:lnSpc>
                        <a:spcBef>
                          <a:spcPts val="0"/>
                        </a:spcBef>
                        <a:spcAft>
                          <a:spcPts val="0"/>
                        </a:spcAft>
                      </a:pPr>
                      <a:r>
                        <a:rPr lang="en-US" sz="1100">
                          <a:effectLst/>
                        </a:rPr>
                        <a:t>CRD/Kingman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Cerbat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1979 (Draft)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TBD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TBD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719147226"/>
                  </a:ext>
                </a:extLst>
              </a:tr>
              <a:tr h="197357">
                <a:tc>
                  <a:txBody>
                    <a:bodyPr/>
                    <a:lstStyle/>
                    <a:p>
                      <a:pPr marL="0" marR="0" algn="l">
                        <a:lnSpc>
                          <a:spcPct val="107000"/>
                        </a:lnSpc>
                        <a:spcBef>
                          <a:spcPts val="0"/>
                        </a:spcBef>
                        <a:spcAft>
                          <a:spcPts val="0"/>
                        </a:spcAft>
                      </a:pPr>
                      <a:r>
                        <a:rPr lang="en-US" sz="1100">
                          <a:effectLst/>
                        </a:rPr>
                        <a:t>CRD/Lake Havasu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Alamo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1979 (Interim)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200 burros</a:t>
                      </a:r>
                      <a:r>
                        <a:rPr lang="en-US" sz="1100" baseline="30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825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412%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023006302"/>
                  </a:ext>
                </a:extLst>
              </a:tr>
              <a:tr h="394713">
                <a:tc gridSpan="3">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1,113 burros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5,737 burros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515% burros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530315552"/>
                  </a:ext>
                </a:extLst>
              </a:tr>
              <a:tr h="197357">
                <a:tc gridSpan="10">
                  <a:txBody>
                    <a:bodyPr/>
                    <a:lstStyle/>
                    <a:p>
                      <a:pPr marL="0" marR="0" algn="ctr">
                        <a:lnSpc>
                          <a:spcPct val="107000"/>
                        </a:lnSpc>
                        <a:spcBef>
                          <a:spcPts val="0"/>
                        </a:spcBef>
                        <a:spcAft>
                          <a:spcPts val="0"/>
                        </a:spcAft>
                      </a:pPr>
                      <a:r>
                        <a:rPr lang="en-US" sz="1100">
                          <a:effectLst/>
                        </a:rPr>
                        <a:t>Herd Areas not attached to HMA(s)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0626142"/>
                  </a:ext>
                </a:extLst>
              </a:tr>
              <a:tr h="197357">
                <a:tc>
                  <a:txBody>
                    <a:bodyPr/>
                    <a:lstStyle/>
                    <a:p>
                      <a:pPr marL="0" marR="0" algn="l">
                        <a:lnSpc>
                          <a:spcPct val="107000"/>
                        </a:lnSpc>
                        <a:spcBef>
                          <a:spcPts val="0"/>
                        </a:spcBef>
                        <a:spcAft>
                          <a:spcPts val="0"/>
                        </a:spcAft>
                      </a:pPr>
                      <a:r>
                        <a:rPr lang="en-US" sz="1100">
                          <a:effectLst/>
                        </a:rPr>
                        <a:t>AZ Strip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Tassi-Gold Butte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r>
                        <a:rPr lang="en-US" sz="11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409999089"/>
                  </a:ext>
                </a:extLst>
              </a:tr>
              <a:tr h="394713">
                <a:tc>
                  <a:txBody>
                    <a:bodyPr/>
                    <a:lstStyle/>
                    <a:p>
                      <a:pPr marL="0" marR="0" algn="l">
                        <a:lnSpc>
                          <a:spcPct val="107000"/>
                        </a:lnSpc>
                        <a:spcBef>
                          <a:spcPts val="0"/>
                        </a:spcBef>
                        <a:spcAft>
                          <a:spcPts val="0"/>
                        </a:spcAft>
                      </a:pPr>
                      <a:r>
                        <a:rPr lang="en-US" sz="1100">
                          <a:effectLst/>
                        </a:rPr>
                        <a:t>PDO/Lower Sonoran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Harquahala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r>
                        <a:rPr lang="en-US" sz="1100" baseline="300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440953868"/>
                  </a:ext>
                </a:extLst>
              </a:tr>
              <a:tr h="197357">
                <a:tc>
                  <a:txBody>
                    <a:bodyPr/>
                    <a:lstStyle/>
                    <a:p>
                      <a:pPr marL="0" marR="0" algn="l">
                        <a:lnSpc>
                          <a:spcPct val="107000"/>
                        </a:lnSpc>
                        <a:spcBef>
                          <a:spcPts val="0"/>
                        </a:spcBef>
                        <a:spcAft>
                          <a:spcPts val="0"/>
                        </a:spcAft>
                      </a:pPr>
                      <a:r>
                        <a:rPr lang="en-US" sz="1100">
                          <a:effectLst/>
                        </a:rPr>
                        <a:t>CRD/Yuma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Little Harquahala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r>
                        <a:rPr lang="en-US" sz="1100" baseline="300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1997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714720252"/>
                  </a:ext>
                </a:extLst>
              </a:tr>
              <a:tr h="197357">
                <a:tc>
                  <a:txBody>
                    <a:bodyPr/>
                    <a:lstStyle/>
                    <a:p>
                      <a:pPr marL="0" marR="0" algn="l">
                        <a:lnSpc>
                          <a:spcPct val="107000"/>
                        </a:lnSpc>
                        <a:spcBef>
                          <a:spcPts val="0"/>
                        </a:spcBef>
                        <a:spcAft>
                          <a:spcPts val="0"/>
                        </a:spcAft>
                      </a:pPr>
                      <a:r>
                        <a:rPr lang="en-US" sz="1100">
                          <a:effectLst/>
                        </a:rPr>
                        <a:t>CRD/Yuma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Painted Rock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r>
                        <a:rPr lang="en-US" sz="1100" baseline="30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2007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315492816"/>
                  </a:ext>
                </a:extLst>
              </a:tr>
              <a:tr h="197357">
                <a:tc gridSpan="3">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216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913417623"/>
                  </a:ext>
                </a:extLst>
              </a:tr>
            </a:tbl>
          </a:graphicData>
        </a:graphic>
      </p:graphicFrame>
      <p:sp>
        <p:nvSpPr>
          <p:cNvPr id="5" name="Rectangle 1"/>
          <p:cNvSpPr>
            <a:spLocks noChangeArrowheads="1"/>
          </p:cNvSpPr>
          <p:nvPr/>
        </p:nvSpPr>
        <p:spPr bwMode="auto">
          <a:xfrm>
            <a:off x="112712" y="4876800"/>
            <a:ext cx="90678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Herd Management Area (HMA) and Herd Area (HA) Information</a:t>
            </a:r>
            <a:endParaRPr kumimoji="0" lang="en-US" altLang="en-US" sz="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According to Appendix 1 of </a:t>
            </a:r>
            <a:r>
              <a:rPr kumimoji="0" lang="en-US" altLang="en-US" sz="11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Managing Wild Horses and Burros on Public Lands in Arizona </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dated July 1998, the AML of 200 for the Alamo HMA was set in a Management Framework Plan and is not based on current standards. However, it was based on the studies used for preparation of the Alamo HMAP and is considered to be based on valid standards until monitoring studies indicate a need for change. </a:t>
            </a:r>
            <a:endParaRPr kumimoji="0" lang="en-US" altLang="en-US" sz="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AML for the Gold Butte HMA is zero based upon the 1998 Resource Management Plan amendment that incorporated protection of desert tortoise habitat. All burros from the HA will be removed as funding allows. </a:t>
            </a:r>
            <a:endParaRPr kumimoji="0" lang="en-US" altLang="en-US" sz="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 AML of the </a:t>
            </a:r>
            <a:r>
              <a:rPr kumimoji="0" lang="en-US" altLang="en-US" sz="11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Harquahala</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HA is zero based on the 2012 Bradshaw – </a:t>
            </a:r>
            <a:r>
              <a:rPr kumimoji="0" lang="en-US" altLang="en-US" sz="11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Harquahala</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Resource Management Plan. All burros from the HA will be removed as funding allows. </a:t>
            </a:r>
            <a:endParaRPr kumimoji="0" lang="en-US" altLang="en-US" sz="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AML of the Painted Rock HA is zero based on the 2012 Lower Sonoran Resource Management Plan. All horses and burros from the HA will be removed as funding allows.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4434654"/>
      </p:ext>
    </p:extLst>
  </p:cSld>
  <p:clrMapOvr>
    <a:masterClrMapping/>
  </p:clrMapOvr>
  <p:transition/>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4268</TotalTime>
  <Words>997</Words>
  <Application>Microsoft Office PowerPoint</Application>
  <PresentationFormat>On-screen Show (4:3)</PresentationFormat>
  <Paragraphs>246</Paragraphs>
  <Slides>20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Mountain Top</vt:lpstr>
      <vt:lpstr>The Wild Horse  and Burro Program</vt:lpstr>
      <vt:lpstr>The Wild Free-Roaming Horse and Burro Act of 1971</vt:lpstr>
      <vt:lpstr>The Wild Free-Roaming Horse and Burro Act of 1971</vt:lpstr>
      <vt:lpstr>The Wild Free-Roaming Horse and Burro Act of 1971</vt:lpstr>
      <vt:lpstr>WHB in Arizona </vt:lpstr>
      <vt:lpstr>The WHB Program Today</vt:lpstr>
      <vt:lpstr>The WHB Program Today</vt:lpstr>
      <vt:lpstr>The WHB Program Today</vt:lpstr>
      <vt:lpstr>PowerPoint Presentation</vt:lpstr>
      <vt:lpstr>WHB in Arizona </vt:lpstr>
      <vt:lpstr>Bait Trapping</vt:lpstr>
      <vt:lpstr>PowerPoint Presentation</vt:lpstr>
      <vt:lpstr>PowerPoint Presentation</vt:lpstr>
      <vt:lpstr>PowerPoint Presentation</vt:lpstr>
      <vt:lpstr>Florence WHB Training and Holding Facility </vt:lpstr>
      <vt:lpstr>Current Burro Research in Arizona</vt:lpstr>
      <vt:lpstr>Burro Research in Arizona</vt:lpstr>
      <vt:lpstr>Issues with the Burros in AZ</vt:lpstr>
      <vt:lpstr>PowerPoint Presentation</vt:lpstr>
      <vt:lpstr>PowerPoint Presentation</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 Free-Roaming Horse and Burro Program</dc:title>
  <dc:creator>jahall</dc:creator>
  <cp:lastModifiedBy>Hall, John A</cp:lastModifiedBy>
  <cp:revision>74</cp:revision>
  <cp:lastPrinted>2018-11-04T05:45:39Z</cp:lastPrinted>
  <dcterms:created xsi:type="dcterms:W3CDTF">2011-04-08T17:26:12Z</dcterms:created>
  <dcterms:modified xsi:type="dcterms:W3CDTF">2018-11-04T05:56:28Z</dcterms:modified>
</cp:coreProperties>
</file>