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5" r:id="rId1"/>
  </p:sldMasterIdLst>
  <p:notesMasterIdLst>
    <p:notesMasterId r:id="rId25"/>
  </p:notesMasterIdLst>
  <p:handoutMasterIdLst>
    <p:handoutMasterId r:id="rId26"/>
  </p:handoutMasterIdLst>
  <p:sldIdLst>
    <p:sldId id="365" r:id="rId2"/>
    <p:sldId id="372" r:id="rId3"/>
    <p:sldId id="368" r:id="rId4"/>
    <p:sldId id="344" r:id="rId5"/>
    <p:sldId id="370" r:id="rId6"/>
    <p:sldId id="277" r:id="rId7"/>
    <p:sldId id="265" r:id="rId8"/>
    <p:sldId id="361" r:id="rId9"/>
    <p:sldId id="367" r:id="rId10"/>
    <p:sldId id="369" r:id="rId11"/>
    <p:sldId id="363" r:id="rId12"/>
    <p:sldId id="375" r:id="rId13"/>
    <p:sldId id="346" r:id="rId14"/>
    <p:sldId id="360" r:id="rId15"/>
    <p:sldId id="364" r:id="rId16"/>
    <p:sldId id="373" r:id="rId17"/>
    <p:sldId id="350" r:id="rId18"/>
    <p:sldId id="362" r:id="rId19"/>
    <p:sldId id="334" r:id="rId20"/>
    <p:sldId id="321" r:id="rId21"/>
    <p:sldId id="371" r:id="rId22"/>
    <p:sldId id="356" r:id="rId23"/>
    <p:sldId id="359"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Carson" initials="HC"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222"/>
    <a:srgbClr val="FFCC00"/>
    <a:srgbClr val="FF4747"/>
    <a:srgbClr val="FF2929"/>
    <a:srgbClr val="FF0D0D"/>
    <a:srgbClr val="E0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291" autoAdjust="0"/>
  </p:normalViewPr>
  <p:slideViewPr>
    <p:cSldViewPr snapToGrid="0">
      <p:cViewPr varScale="1">
        <p:scale>
          <a:sx n="68" d="100"/>
          <a:sy n="68" d="100"/>
        </p:scale>
        <p:origin x="12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94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sz="quarter" idx="1"/>
          </p:nvPr>
        </p:nvSpPr>
        <p:spPr>
          <a:xfrm>
            <a:off x="4143589" y="0"/>
            <a:ext cx="3169920" cy="481728"/>
          </a:xfrm>
          <a:prstGeom prst="rect">
            <a:avLst/>
          </a:prstGeom>
        </p:spPr>
        <p:txBody>
          <a:bodyPr vert="horz" lIns="96651" tIns="48326" rIns="96651" bIns="48326" rtlCol="0"/>
          <a:lstStyle>
            <a:lvl1pPr algn="r">
              <a:defRPr sz="1300"/>
            </a:lvl1pPr>
          </a:lstStyle>
          <a:p>
            <a:fld id="{AE17BAF0-ACF2-4246-8E82-E0E87702F58F}" type="datetimeFigureOut">
              <a:rPr lang="en-US" smtClean="0"/>
              <a:t>11/4/2018</a:t>
            </a:fld>
            <a:endParaRPr lang="en-US"/>
          </a:p>
        </p:txBody>
      </p:sp>
      <p:sp>
        <p:nvSpPr>
          <p:cNvPr id="4" name="Footer Placeholder 3"/>
          <p:cNvSpPr>
            <a:spLocks noGrp="1"/>
          </p:cNvSpPr>
          <p:nvPr>
            <p:ph type="ftr" sz="quarter" idx="2"/>
          </p:nvPr>
        </p:nvSpPr>
        <p:spPr>
          <a:xfrm>
            <a:off x="0" y="9119474"/>
            <a:ext cx="3169920" cy="481727"/>
          </a:xfrm>
          <a:prstGeom prst="rect">
            <a:avLst/>
          </a:prstGeom>
        </p:spPr>
        <p:txBody>
          <a:bodyPr vert="horz" lIns="96651" tIns="48326" rIns="96651" bIns="48326"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4"/>
            <a:ext cx="3169920" cy="481727"/>
          </a:xfrm>
          <a:prstGeom prst="rect">
            <a:avLst/>
          </a:prstGeom>
        </p:spPr>
        <p:txBody>
          <a:bodyPr vert="horz" lIns="96651" tIns="48326" rIns="96651" bIns="48326" rtlCol="0" anchor="b"/>
          <a:lstStyle>
            <a:lvl1pPr algn="r">
              <a:defRPr sz="1300"/>
            </a:lvl1pPr>
          </a:lstStyle>
          <a:p>
            <a:fld id="{72CE9774-8EA5-4B59-9FA3-5F255C9909A1}" type="slidenum">
              <a:rPr lang="en-US" smtClean="0"/>
              <a:t>‹#›</a:t>
            </a:fld>
            <a:endParaRPr lang="en-US"/>
          </a:p>
        </p:txBody>
      </p:sp>
    </p:spTree>
    <p:extLst>
      <p:ext uri="{BB962C8B-B14F-4D97-AF65-F5344CB8AC3E}">
        <p14:creationId xmlns:p14="http://schemas.microsoft.com/office/powerpoint/2010/main" val="3537760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9" y="0"/>
            <a:ext cx="3169920" cy="481728"/>
          </a:xfrm>
          <a:prstGeom prst="rect">
            <a:avLst/>
          </a:prstGeom>
        </p:spPr>
        <p:txBody>
          <a:bodyPr vert="horz" lIns="96651" tIns="48326" rIns="96651" bIns="48326" rtlCol="0"/>
          <a:lstStyle>
            <a:lvl1pPr algn="r">
              <a:defRPr sz="1300"/>
            </a:lvl1pPr>
          </a:lstStyle>
          <a:p>
            <a:fld id="{91124700-4A5D-4648-97F1-DDF06408EF6E}" type="datetimeFigureOut">
              <a:rPr lang="en-US" smtClean="0"/>
              <a:t>11/4/2018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7"/>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4"/>
            <a:ext cx="3169920" cy="481727"/>
          </a:xfrm>
          <a:prstGeom prst="rect">
            <a:avLst/>
          </a:prstGeom>
        </p:spPr>
        <p:txBody>
          <a:bodyPr vert="horz" lIns="96651" tIns="48326" rIns="96651" bIns="48326" rtlCol="0" anchor="b"/>
          <a:lstStyle>
            <a:lvl1pPr algn="r">
              <a:defRPr sz="1300"/>
            </a:lvl1pPr>
          </a:lstStyle>
          <a:p>
            <a:fld id="{BF6E36E7-C263-45A7-858D-FC12968602CF}" type="slidenum">
              <a:rPr lang="en-US" smtClean="0"/>
              <a:t>‹#›</a:t>
            </a:fld>
            <a:endParaRPr lang="en-US"/>
          </a:p>
        </p:txBody>
      </p:sp>
    </p:spTree>
    <p:extLst>
      <p:ext uri="{BB962C8B-B14F-4D97-AF65-F5344CB8AC3E}">
        <p14:creationId xmlns:p14="http://schemas.microsoft.com/office/powerpoint/2010/main" val="83406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E36E7-C263-45A7-858D-FC12968602CF}" type="slidenum">
              <a:rPr lang="en-US" smtClean="0"/>
              <a:t>23</a:t>
            </a:fld>
            <a:endParaRPr lang="en-US"/>
          </a:p>
        </p:txBody>
      </p:sp>
    </p:spTree>
    <p:extLst>
      <p:ext uri="{BB962C8B-B14F-4D97-AF65-F5344CB8AC3E}">
        <p14:creationId xmlns:p14="http://schemas.microsoft.com/office/powerpoint/2010/main" val="359479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3/17/2016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512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9335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3/17/2016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699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5245E-785D-43F1-A92F-94B03521B7AE}"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A73B8-5510-4809-89C7-6525503BD0F7}" type="slidenum">
              <a:rPr lang="en-US" smtClean="0"/>
              <a:t>‹#›</a:t>
            </a:fld>
            <a:endParaRPr lang="en-US"/>
          </a:p>
        </p:txBody>
      </p:sp>
      <p:sp>
        <p:nvSpPr>
          <p:cNvPr id="7" name="Rectangle 6"/>
          <p:cNvSpPr/>
          <p:nvPr userDrawn="1"/>
        </p:nvSpPr>
        <p:spPr>
          <a:xfrm rot="21600000">
            <a:off x="10699359" y="6248399"/>
            <a:ext cx="1284326" cy="369332"/>
          </a:xfrm>
          <a:prstGeom prst="rect">
            <a:avLst/>
          </a:prstGeom>
        </p:spPr>
        <p:txBody>
          <a:bodyPr wrap="none">
            <a:spAutoFit/>
          </a:bodyPr>
          <a:lstStyle/>
          <a:p>
            <a:fld id="{1B150D6A-E788-4CC3-8587-FDB1F5F07DFE}" type="datetime1">
              <a:rPr lang="en-US" smtClean="0"/>
              <a:pPr/>
              <a:t>11/4/2018</a:t>
            </a:fld>
            <a:endParaRPr lang="en-US" dirty="0"/>
          </a:p>
        </p:txBody>
      </p:sp>
    </p:spTree>
    <p:extLst>
      <p:ext uri="{BB962C8B-B14F-4D97-AF65-F5344CB8AC3E}">
        <p14:creationId xmlns:p14="http://schemas.microsoft.com/office/powerpoint/2010/main" val="91207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3/17/2016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546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3/17/2016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2197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3/17/2016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065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3/17/2016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453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3/17/2016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492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84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3/17/2016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95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3/17/2016</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3074189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5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C3B8DD-B701-43A6-B739-CA31B5C28F2B}"/>
              </a:ext>
            </a:extLst>
          </p:cNvPr>
          <p:cNvPicPr>
            <a:picLocks noChangeAspect="1"/>
          </p:cNvPicPr>
          <p:nvPr/>
        </p:nvPicPr>
        <p:blipFill>
          <a:blip r:embed="rId2"/>
          <a:stretch>
            <a:fillRect/>
          </a:stretch>
        </p:blipFill>
        <p:spPr>
          <a:xfrm>
            <a:off x="643467" y="1370669"/>
            <a:ext cx="10905066" cy="4116662"/>
          </a:xfrm>
          <a:prstGeom prst="rect">
            <a:avLst/>
          </a:prstGeom>
        </p:spPr>
      </p:pic>
      <p:sp>
        <p:nvSpPr>
          <p:cNvPr id="2" name="Date Placeholder 1">
            <a:extLst>
              <a:ext uri="{FF2B5EF4-FFF2-40B4-BE49-F238E27FC236}">
                <a16:creationId xmlns:a16="http://schemas.microsoft.com/office/drawing/2014/main" id="{CE1DB1F3-2210-403F-995D-F0A8B9BCBEDC}"/>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3/17/2016</a:t>
            </a:r>
          </a:p>
        </p:txBody>
      </p:sp>
      <p:sp>
        <p:nvSpPr>
          <p:cNvPr id="3" name="Slide Number Placeholder 2">
            <a:extLst>
              <a:ext uri="{FF2B5EF4-FFF2-40B4-BE49-F238E27FC236}">
                <a16:creationId xmlns:a16="http://schemas.microsoft.com/office/drawing/2014/main" id="{CB0832CA-A925-4146-90E6-F37C174327E2}"/>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87401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0F077-4C5B-4A08-8381-A082D98E7E86}"/>
              </a:ext>
            </a:extLst>
          </p:cNvPr>
          <p:cNvSpPr txBox="1"/>
          <p:nvPr/>
        </p:nvSpPr>
        <p:spPr>
          <a:xfrm>
            <a:off x="643468" y="1964444"/>
            <a:ext cx="3363974" cy="3415622"/>
          </a:xfrm>
          <a:prstGeom prst="rect">
            <a:avLst/>
          </a:prstGeom>
        </p:spPr>
        <p:txBody>
          <a:bodyPr vert="horz" lIns="91440" tIns="45720" rIns="91440" bIns="45720" rtlCol="0">
            <a:normAutofit/>
          </a:bodyPr>
          <a:lstStyle/>
          <a:p>
            <a:pPr defTabSz="914400">
              <a:lnSpc>
                <a:spcPct val="90000"/>
              </a:lnSpc>
              <a:spcAft>
                <a:spcPts val="600"/>
              </a:spcAft>
            </a:pPr>
            <a:r>
              <a:rPr lang="en-US" sz="4000" dirty="0">
                <a:solidFill>
                  <a:schemeClr val="bg1"/>
                </a:solidFill>
              </a:rPr>
              <a:t>RIDE TO LEARN</a:t>
            </a:r>
          </a:p>
          <a:p>
            <a:pPr marL="285750" indent="-228600" defTabSz="914400">
              <a:lnSpc>
                <a:spcPct val="90000"/>
              </a:lnSpc>
              <a:spcAft>
                <a:spcPts val="600"/>
              </a:spcAft>
              <a:buFont typeface="Arial" panose="020B0604020202020204" pitchFamily="34" charset="0"/>
              <a:buChar char="•"/>
            </a:pPr>
            <a:r>
              <a:rPr lang="en-US" sz="4000" dirty="0">
                <a:solidFill>
                  <a:schemeClr val="bg1"/>
                </a:solidFill>
              </a:rPr>
              <a:t>SAFE RIDER</a:t>
            </a:r>
          </a:p>
          <a:p>
            <a:pPr marL="285750" indent="-228600" defTabSz="914400">
              <a:lnSpc>
                <a:spcPct val="90000"/>
              </a:lnSpc>
              <a:spcAft>
                <a:spcPts val="600"/>
              </a:spcAft>
              <a:buFont typeface="Arial" panose="020B0604020202020204" pitchFamily="34" charset="0"/>
              <a:buChar char="•"/>
            </a:pPr>
            <a:r>
              <a:rPr lang="en-US" sz="4000" dirty="0">
                <a:solidFill>
                  <a:schemeClr val="bg1"/>
                </a:solidFill>
              </a:rPr>
              <a:t>HAPPY RIDER</a:t>
            </a:r>
          </a:p>
          <a:p>
            <a:pPr marL="285750" indent="-228600" defTabSz="914400">
              <a:lnSpc>
                <a:spcPct val="90000"/>
              </a:lnSpc>
              <a:spcAft>
                <a:spcPts val="600"/>
              </a:spcAft>
              <a:buFont typeface="Arial" panose="020B0604020202020204" pitchFamily="34" charset="0"/>
              <a:buChar char="•"/>
            </a:pPr>
            <a:r>
              <a:rPr lang="en-US" sz="4000" dirty="0">
                <a:solidFill>
                  <a:schemeClr val="bg1"/>
                </a:solidFill>
              </a:rPr>
              <a:t>REPEAT RIDER</a:t>
            </a:r>
          </a:p>
          <a:p>
            <a:pPr indent="-228600" defTabSz="9144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4" name="Picture 3">
            <a:extLst>
              <a:ext uri="{FF2B5EF4-FFF2-40B4-BE49-F238E27FC236}">
                <a16:creationId xmlns:a16="http://schemas.microsoft.com/office/drawing/2014/main" id="{A7DFD8D9-7F82-42B1-B5B9-400B6C3674A0}"/>
              </a:ext>
            </a:extLst>
          </p:cNvPr>
          <p:cNvPicPr>
            <a:picLocks noChangeAspect="1"/>
          </p:cNvPicPr>
          <p:nvPr/>
        </p:nvPicPr>
        <p:blipFill>
          <a:blip r:embed="rId2"/>
          <a:stretch>
            <a:fillRect/>
          </a:stretch>
        </p:blipFill>
        <p:spPr>
          <a:xfrm>
            <a:off x="5297763" y="1317067"/>
            <a:ext cx="6250769" cy="4062999"/>
          </a:xfrm>
          <a:prstGeom prst="rect">
            <a:avLst/>
          </a:prstGeom>
        </p:spPr>
      </p:pic>
      <p:sp>
        <p:nvSpPr>
          <p:cNvPr id="2" name="Date Placeholder 1">
            <a:extLst>
              <a:ext uri="{FF2B5EF4-FFF2-40B4-BE49-F238E27FC236}">
                <a16:creationId xmlns:a16="http://schemas.microsoft.com/office/drawing/2014/main" id="{EAD9A408-6532-4423-980E-18A8B777E38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914400">
              <a:spcAft>
                <a:spcPts val="600"/>
              </a:spcAft>
            </a:pPr>
            <a:r>
              <a:rPr lang="en-US">
                <a:solidFill>
                  <a:schemeClr val="bg1">
                    <a:alpha val="80000"/>
                  </a:schemeClr>
                </a:solidFill>
              </a:rPr>
              <a:t>3/17/2016</a:t>
            </a:r>
          </a:p>
        </p:txBody>
      </p:sp>
      <p:sp>
        <p:nvSpPr>
          <p:cNvPr id="3" name="Slide Number Placeholder 2">
            <a:extLst>
              <a:ext uri="{FF2B5EF4-FFF2-40B4-BE49-F238E27FC236}">
                <a16:creationId xmlns:a16="http://schemas.microsoft.com/office/drawing/2014/main" id="{C01FF50E-D154-4D68-B1F3-2464B4BB0B2C}"/>
              </a:ext>
            </a:extLst>
          </p:cNvPr>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defTabSz="914400">
              <a:spcAft>
                <a:spcPts val="600"/>
              </a:spcAft>
            </a:pPr>
            <a:fld id="{D57F1E4F-1CFF-5643-939E-02111984F565}" type="slidenum">
              <a:rPr lang="en-US">
                <a:solidFill>
                  <a:schemeClr val="tx1">
                    <a:alpha val="80000"/>
                  </a:schemeClr>
                </a:solidFill>
              </a:rPr>
              <a:pPr defTabSz="914400">
                <a:spcAft>
                  <a:spcPts val="600"/>
                </a:spcAft>
              </a:pPr>
              <a:t>10</a:t>
            </a:fld>
            <a:endParaRPr lang="en-US">
              <a:solidFill>
                <a:schemeClr val="tx1">
                  <a:alpha val="80000"/>
                </a:schemeClr>
              </a:solidFill>
            </a:endParaRPr>
          </a:p>
        </p:txBody>
      </p:sp>
    </p:spTree>
    <p:extLst>
      <p:ext uri="{BB962C8B-B14F-4D97-AF65-F5344CB8AC3E}">
        <p14:creationId xmlns:p14="http://schemas.microsoft.com/office/powerpoint/2010/main" val="191869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2D4900-4FF0-40B6-9CA1-591553B8CB5C}"/>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a:solidFill>
                  <a:srgbClr val="FFFFFF"/>
                </a:solidFill>
                <a:latin typeface="+mj-lt"/>
                <a:ea typeface="+mj-ea"/>
                <a:cs typeface="+mj-cs"/>
              </a:rPr>
              <a:t>OUTREACH – BREED ASSOCIAITONS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AF4C38C9-FAD6-462A-83A6-73FC8708218E}"/>
              </a:ext>
            </a:extLst>
          </p:cNvPr>
          <p:cNvPicPr>
            <a:picLocks noGrp="1" noChangeAspect="1"/>
          </p:cNvPicPr>
          <p:nvPr>
            <p:ph idx="1"/>
          </p:nvPr>
        </p:nvPicPr>
        <p:blipFill>
          <a:blip r:embed="rId2"/>
          <a:stretch>
            <a:fillRect/>
          </a:stretch>
        </p:blipFill>
        <p:spPr>
          <a:xfrm>
            <a:off x="446691" y="2426818"/>
            <a:ext cx="5225669"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9CF7EB7-96DE-424C-9B37-F95B28F08F21}"/>
              </a:ext>
            </a:extLst>
          </p:cNvPr>
          <p:cNvPicPr>
            <a:picLocks noChangeAspect="1"/>
          </p:cNvPicPr>
          <p:nvPr/>
        </p:nvPicPr>
        <p:blipFill>
          <a:blip r:embed="rId3"/>
          <a:stretch>
            <a:fillRect/>
          </a:stretch>
        </p:blipFill>
        <p:spPr>
          <a:xfrm>
            <a:off x="6445073" y="2952247"/>
            <a:ext cx="5455917" cy="2946778"/>
          </a:xfrm>
          <a:prstGeom prst="rect">
            <a:avLst/>
          </a:prstGeom>
        </p:spPr>
      </p:pic>
      <p:sp>
        <p:nvSpPr>
          <p:cNvPr id="4" name="Date Placeholder 3">
            <a:extLst>
              <a:ext uri="{FF2B5EF4-FFF2-40B4-BE49-F238E27FC236}">
                <a16:creationId xmlns:a16="http://schemas.microsoft.com/office/drawing/2014/main" id="{C01E7045-7189-4CA7-9A11-B8B59D67039D}"/>
              </a:ext>
            </a:extLst>
          </p:cNvPr>
          <p:cNvSpPr>
            <a:spLocks noGrp="1"/>
          </p:cNvSpPr>
          <p:nvPr>
            <p:ph type="dt" sz="half" idx="10"/>
          </p:nvPr>
        </p:nvSpPr>
        <p:spPr>
          <a:xfrm>
            <a:off x="830943" y="6522430"/>
            <a:ext cx="2743200" cy="347472"/>
          </a:xfrm>
        </p:spPr>
        <p:txBody>
          <a:bodyPr vert="horz" lIns="91440" tIns="45720" rIns="91440" bIns="45720" rtlCol="0" anchor="ctr">
            <a:normAutofit/>
          </a:bodyPr>
          <a:lstStyle/>
          <a:p>
            <a:pPr defTabSz="914400">
              <a:spcAft>
                <a:spcPts val="600"/>
              </a:spcAft>
            </a:pPr>
            <a:fld id="{23BDE01B-3582-4B6C-B95F-947406719E4A}" type="datetime1">
              <a:rPr lang="en-US">
                <a:solidFill>
                  <a:srgbClr val="898989"/>
                </a:solidFill>
              </a:rPr>
              <a:pPr defTabSz="914400">
                <a:spcAft>
                  <a:spcPts val="600"/>
                </a:spcAft>
              </a:pPr>
              <a:t>11/4/2018</a:t>
            </a:fld>
            <a:endParaRPr lang="en-US">
              <a:solidFill>
                <a:srgbClr val="898989"/>
              </a:solidFill>
            </a:endParaRPr>
          </a:p>
        </p:txBody>
      </p:sp>
      <p:sp>
        <p:nvSpPr>
          <p:cNvPr id="5" name="Slide Number Placeholder 4">
            <a:extLst>
              <a:ext uri="{FF2B5EF4-FFF2-40B4-BE49-F238E27FC236}">
                <a16:creationId xmlns:a16="http://schemas.microsoft.com/office/drawing/2014/main" id="{4E32968A-DD1A-4852-96DC-F593026A58EC}"/>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defTabSz="914400">
              <a:spcAft>
                <a:spcPts val="600"/>
              </a:spcAft>
            </a:pPr>
            <a:fld id="{D5CA73B8-5510-4809-89C7-6525503BD0F7}" type="slidenum">
              <a:rPr lang="en-US">
                <a:solidFill>
                  <a:srgbClr val="898989"/>
                </a:solidFill>
              </a:rPr>
              <a:pPr defTabSz="914400">
                <a:spcAft>
                  <a:spcPts val="600"/>
                </a:spcAft>
              </a:pPr>
              <a:t>11</a:t>
            </a:fld>
            <a:endParaRPr lang="en-US">
              <a:solidFill>
                <a:srgbClr val="898989"/>
              </a:solidFill>
            </a:endParaRPr>
          </a:p>
        </p:txBody>
      </p:sp>
    </p:spTree>
    <p:extLst>
      <p:ext uri="{BB962C8B-B14F-4D97-AF65-F5344CB8AC3E}">
        <p14:creationId xmlns:p14="http://schemas.microsoft.com/office/powerpoint/2010/main" val="384339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E04F-AC24-4868-B3B3-723AB3A8AF04}"/>
              </a:ext>
            </a:extLst>
          </p:cNvPr>
          <p:cNvSpPr>
            <a:spLocks noGrp="1"/>
          </p:cNvSpPr>
          <p:nvPr>
            <p:ph type="title"/>
          </p:nvPr>
        </p:nvSpPr>
        <p:spPr/>
        <p:txBody>
          <a:bodyPr/>
          <a:lstStyle/>
          <a:p>
            <a:r>
              <a:rPr lang="en-US" dirty="0"/>
              <a:t>EXPOS 2019</a:t>
            </a:r>
          </a:p>
        </p:txBody>
      </p:sp>
      <p:sp>
        <p:nvSpPr>
          <p:cNvPr id="3" name="Content Placeholder 2">
            <a:extLst>
              <a:ext uri="{FF2B5EF4-FFF2-40B4-BE49-F238E27FC236}">
                <a16:creationId xmlns:a16="http://schemas.microsoft.com/office/drawing/2014/main" id="{386FC12E-F6E8-47C5-B8CF-6C4A886E761B}"/>
              </a:ext>
            </a:extLst>
          </p:cNvPr>
          <p:cNvSpPr>
            <a:spLocks noGrp="1"/>
          </p:cNvSpPr>
          <p:nvPr>
            <p:ph idx="1"/>
          </p:nvPr>
        </p:nvSpPr>
        <p:spPr/>
        <p:txBody>
          <a:bodyPr/>
          <a:lstStyle/>
          <a:p>
            <a:pPr marL="0" indent="0">
              <a:buNone/>
            </a:pPr>
            <a:r>
              <a:rPr lang="en-US" dirty="0"/>
              <a:t>INTRODUCING RIDERS (EXPO ATTENDEES)  COMPETITIVE TRAIL THROUGH LIVE EXPERIENCES</a:t>
            </a:r>
          </a:p>
          <a:p>
            <a:pPr lvl="1"/>
            <a:r>
              <a:rPr lang="en-US" dirty="0"/>
              <a:t>HOST COMPETITIVE TRAIL CHALLENGES AT EXPOS</a:t>
            </a:r>
          </a:p>
          <a:p>
            <a:pPr lvl="1"/>
            <a:r>
              <a:rPr lang="en-US" dirty="0"/>
              <a:t>OBSTACLE CLINICS</a:t>
            </a:r>
          </a:p>
          <a:p>
            <a:pPr lvl="1"/>
            <a:r>
              <a:rPr lang="en-US" dirty="0"/>
              <a:t>OBSTACLE DEMONSTRATIONS</a:t>
            </a:r>
          </a:p>
          <a:p>
            <a:pPr lvl="1"/>
            <a:r>
              <a:rPr lang="en-US" dirty="0"/>
              <a:t>BREAKOUT SESSIONS </a:t>
            </a:r>
          </a:p>
          <a:p>
            <a:pPr lvl="2"/>
            <a:r>
              <a:rPr lang="en-US" dirty="0"/>
              <a:t>COMPETITIVE TRAIL SCORING – JUDGING </a:t>
            </a:r>
          </a:p>
          <a:p>
            <a:pPr lvl="2"/>
            <a:r>
              <a:rPr lang="en-US" dirty="0"/>
              <a:t>PERFECTING THE PARTNERSHIP - INTREPRETING SCORES </a:t>
            </a:r>
          </a:p>
        </p:txBody>
      </p:sp>
      <p:sp>
        <p:nvSpPr>
          <p:cNvPr id="4" name="Date Placeholder 3">
            <a:extLst>
              <a:ext uri="{FF2B5EF4-FFF2-40B4-BE49-F238E27FC236}">
                <a16:creationId xmlns:a16="http://schemas.microsoft.com/office/drawing/2014/main" id="{D38A567D-6CC4-46D2-8266-047170394F34}"/>
              </a:ext>
            </a:extLst>
          </p:cNvPr>
          <p:cNvSpPr>
            <a:spLocks noGrp="1"/>
          </p:cNvSpPr>
          <p:nvPr>
            <p:ph type="dt" sz="half" idx="10"/>
          </p:nvPr>
        </p:nvSpPr>
        <p:spPr/>
        <p:txBody>
          <a:bodyPr/>
          <a:lstStyle/>
          <a:p>
            <a:fld id="{4CD283C7-8361-462E-A3FD-966275BD36A7}" type="datetime1">
              <a:rPr lang="en-US" smtClean="0"/>
              <a:t>11/4/2018</a:t>
            </a:fld>
            <a:endParaRPr lang="en-US"/>
          </a:p>
        </p:txBody>
      </p:sp>
      <p:sp>
        <p:nvSpPr>
          <p:cNvPr id="5" name="Slide Number Placeholder 4">
            <a:extLst>
              <a:ext uri="{FF2B5EF4-FFF2-40B4-BE49-F238E27FC236}">
                <a16:creationId xmlns:a16="http://schemas.microsoft.com/office/drawing/2014/main" id="{B86FCAA6-3ADF-453F-9025-8DF3258B46AF}"/>
              </a:ext>
            </a:extLst>
          </p:cNvPr>
          <p:cNvSpPr>
            <a:spLocks noGrp="1"/>
          </p:cNvSpPr>
          <p:nvPr>
            <p:ph type="sldNum" sz="quarter" idx="12"/>
          </p:nvPr>
        </p:nvSpPr>
        <p:spPr/>
        <p:txBody>
          <a:bodyPr/>
          <a:lstStyle/>
          <a:p>
            <a:fld id="{D5CA73B8-5510-4809-89C7-6525503BD0F7}" type="slidenum">
              <a:rPr lang="en-US" smtClean="0"/>
              <a:t>12</a:t>
            </a:fld>
            <a:endParaRPr lang="en-US"/>
          </a:p>
        </p:txBody>
      </p:sp>
    </p:spTree>
    <p:extLst>
      <p:ext uri="{BB962C8B-B14F-4D97-AF65-F5344CB8AC3E}">
        <p14:creationId xmlns:p14="http://schemas.microsoft.com/office/powerpoint/2010/main" val="128492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53A-06EE-4419-A66E-3D92330877E5}"/>
              </a:ext>
            </a:extLst>
          </p:cNvPr>
          <p:cNvSpPr>
            <a:spLocks noGrp="1"/>
          </p:cNvSpPr>
          <p:nvPr>
            <p:ph type="title"/>
          </p:nvPr>
        </p:nvSpPr>
        <p:spPr/>
        <p:txBody>
          <a:bodyPr>
            <a:noAutofit/>
          </a:bodyPr>
          <a:lstStyle/>
          <a:p>
            <a:r>
              <a:rPr lang="en-US" sz="2800" dirty="0">
                <a:latin typeface="+mn-lt"/>
              </a:rPr>
              <a:t>EQUINE TRAIL SPORTS CAN HELP WITH GOALS </a:t>
            </a:r>
          </a:p>
        </p:txBody>
      </p:sp>
      <p:sp>
        <p:nvSpPr>
          <p:cNvPr id="3" name="Content Placeholder 2">
            <a:extLst>
              <a:ext uri="{FF2B5EF4-FFF2-40B4-BE49-F238E27FC236}">
                <a16:creationId xmlns:a16="http://schemas.microsoft.com/office/drawing/2014/main" id="{BC9CFE1B-D8C8-403B-8B26-E4BE294B3177}"/>
              </a:ext>
            </a:extLst>
          </p:cNvPr>
          <p:cNvSpPr>
            <a:spLocks noGrp="1"/>
          </p:cNvSpPr>
          <p:nvPr>
            <p:ph idx="1"/>
          </p:nvPr>
        </p:nvSpPr>
        <p:spPr>
          <a:xfrm>
            <a:off x="2682748" y="1901955"/>
            <a:ext cx="7132320" cy="3236973"/>
          </a:xfrm>
        </p:spPr>
        <p:txBody>
          <a:bodyPr>
            <a:noAutofit/>
          </a:bodyPr>
          <a:lstStyle/>
          <a:p>
            <a:r>
              <a:rPr lang="en-US" sz="1800" dirty="0"/>
              <a:t>Increase awareness of your organization or ride location!</a:t>
            </a:r>
          </a:p>
          <a:p>
            <a:endParaRPr lang="en-US" sz="1800" dirty="0"/>
          </a:p>
          <a:p>
            <a:r>
              <a:rPr lang="en-US" sz="1800" dirty="0"/>
              <a:t>Raise funds for your trail maintenance!</a:t>
            </a:r>
          </a:p>
          <a:p>
            <a:endParaRPr lang="en-US" sz="1800" dirty="0"/>
          </a:p>
          <a:p>
            <a:r>
              <a:rPr lang="en-US" sz="1800" dirty="0"/>
              <a:t>Provide a Fun and Safe activity for the community and ridership!</a:t>
            </a:r>
          </a:p>
        </p:txBody>
      </p:sp>
      <p:sp>
        <p:nvSpPr>
          <p:cNvPr id="4" name="Date Placeholder 3">
            <a:extLst>
              <a:ext uri="{FF2B5EF4-FFF2-40B4-BE49-F238E27FC236}">
                <a16:creationId xmlns:a16="http://schemas.microsoft.com/office/drawing/2014/main" id="{253AC73E-AC9C-403F-92F8-D38933B4BDDF}"/>
              </a:ext>
            </a:extLst>
          </p:cNvPr>
          <p:cNvSpPr>
            <a:spLocks noGrp="1"/>
          </p:cNvSpPr>
          <p:nvPr>
            <p:ph type="dt" sz="half" idx="10"/>
          </p:nvPr>
        </p:nvSpPr>
        <p:spPr/>
        <p:txBody>
          <a:bodyPr/>
          <a:lstStyle/>
          <a:p>
            <a:fld id="{00A3C963-3BAA-419E-AE00-7E9B4CF44489}" type="datetime1">
              <a:rPr lang="en-US" smtClean="0"/>
              <a:t>11/4/2018</a:t>
            </a:fld>
            <a:endParaRPr lang="en-US"/>
          </a:p>
        </p:txBody>
      </p:sp>
      <p:sp>
        <p:nvSpPr>
          <p:cNvPr id="5" name="Slide Number Placeholder 4">
            <a:extLst>
              <a:ext uri="{FF2B5EF4-FFF2-40B4-BE49-F238E27FC236}">
                <a16:creationId xmlns:a16="http://schemas.microsoft.com/office/drawing/2014/main" id="{65050E72-1BB1-410C-B79B-45ACC6456F84}"/>
              </a:ext>
            </a:extLst>
          </p:cNvPr>
          <p:cNvSpPr>
            <a:spLocks noGrp="1"/>
          </p:cNvSpPr>
          <p:nvPr>
            <p:ph type="sldNum" sz="quarter" idx="12"/>
          </p:nvPr>
        </p:nvSpPr>
        <p:spPr/>
        <p:txBody>
          <a:bodyPr/>
          <a:lstStyle/>
          <a:p>
            <a:fld id="{D5CA73B8-5510-4809-89C7-6525503BD0F7}"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490" y="6247521"/>
            <a:ext cx="2909316" cy="446369"/>
          </a:xfrm>
          <a:prstGeom prst="rect">
            <a:avLst/>
          </a:prstGeom>
        </p:spPr>
      </p:pic>
    </p:spTree>
    <p:extLst>
      <p:ext uri="{BB962C8B-B14F-4D97-AF65-F5344CB8AC3E}">
        <p14:creationId xmlns:p14="http://schemas.microsoft.com/office/powerpoint/2010/main" val="239715449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E328DE-360B-40D3-BE4D-1F7CCE6732F2}"/>
              </a:ext>
            </a:extLst>
          </p:cNvPr>
          <p:cNvPicPr>
            <a:picLocks noChangeAspect="1"/>
          </p:cNvPicPr>
          <p:nvPr/>
        </p:nvPicPr>
        <p:blipFill>
          <a:blip r:embed="rId2"/>
          <a:stretch>
            <a:fillRect/>
          </a:stretch>
        </p:blipFill>
        <p:spPr>
          <a:xfrm>
            <a:off x="984930" y="643467"/>
            <a:ext cx="10222139" cy="5571066"/>
          </a:xfrm>
          <a:prstGeom prst="rect">
            <a:avLst/>
          </a:prstGeom>
        </p:spPr>
      </p:pic>
      <p:sp>
        <p:nvSpPr>
          <p:cNvPr id="2" name="Date Placeholder 1">
            <a:extLst>
              <a:ext uri="{FF2B5EF4-FFF2-40B4-BE49-F238E27FC236}">
                <a16:creationId xmlns:a16="http://schemas.microsoft.com/office/drawing/2014/main" id="{F9815192-B5DA-4DA0-AFC4-A1D016F9E90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914400">
              <a:spcAft>
                <a:spcPts val="600"/>
              </a:spcAft>
            </a:pPr>
            <a:r>
              <a:rPr lang="en-US">
                <a:solidFill>
                  <a:srgbClr val="FFFFFF"/>
                </a:solidFill>
              </a:rPr>
              <a:t>3/17/2016</a:t>
            </a:r>
          </a:p>
        </p:txBody>
      </p:sp>
      <p:sp>
        <p:nvSpPr>
          <p:cNvPr id="3" name="Slide Number Placeholder 2">
            <a:extLst>
              <a:ext uri="{FF2B5EF4-FFF2-40B4-BE49-F238E27FC236}">
                <a16:creationId xmlns:a16="http://schemas.microsoft.com/office/drawing/2014/main" id="{B8BC8EA2-484E-431E-90F3-0D793A0650A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02111984F565}" type="slidenum">
              <a:rPr lang="en-US">
                <a:solidFill>
                  <a:srgbClr val="FFFFFF"/>
                </a:solidFill>
              </a:rPr>
              <a:pPr defTabSz="914400">
                <a:spcAft>
                  <a:spcPts val="600"/>
                </a:spcAft>
              </a:pPr>
              <a:t>14</a:t>
            </a:fld>
            <a:endParaRPr lang="en-US">
              <a:solidFill>
                <a:srgbClr val="FFFFFF"/>
              </a:solidFill>
            </a:endParaRPr>
          </a:p>
        </p:txBody>
      </p:sp>
    </p:spTree>
    <p:extLst>
      <p:ext uri="{BB962C8B-B14F-4D97-AF65-F5344CB8AC3E}">
        <p14:creationId xmlns:p14="http://schemas.microsoft.com/office/powerpoint/2010/main" val="328771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E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5769D84B-7344-46D7-9011-6D70EB3E5782}"/>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898989"/>
                </a:solidFill>
              </a:rPr>
              <a:t>3/17/2016</a:t>
            </a:r>
          </a:p>
        </p:txBody>
      </p:sp>
      <p:sp>
        <p:nvSpPr>
          <p:cNvPr id="3" name="Slide Number Placeholder 2">
            <a:extLst>
              <a:ext uri="{FF2B5EF4-FFF2-40B4-BE49-F238E27FC236}">
                <a16:creationId xmlns:a16="http://schemas.microsoft.com/office/drawing/2014/main" id="{5054840C-2311-4B50-A300-0F4D815EF770}"/>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02111984F565}" type="slidenum">
              <a:rPr lang="en-US" smtClean="0"/>
              <a:pPr>
                <a:spcAft>
                  <a:spcPts val="600"/>
                </a:spcAft>
              </a:pPr>
              <a:t>15</a:t>
            </a:fld>
            <a:endParaRPr lang="en-US"/>
          </a:p>
        </p:txBody>
      </p:sp>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1A91E81-CE46-4FAF-BE84-05673A41279F}"/>
              </a:ext>
            </a:extLst>
          </p:cNvPr>
          <p:cNvPicPr>
            <a:picLocks noChangeAspect="1"/>
          </p:cNvPicPr>
          <p:nvPr/>
        </p:nvPicPr>
        <p:blipFill>
          <a:blip r:embed="rId3"/>
          <a:stretch>
            <a:fillRect/>
          </a:stretch>
        </p:blipFill>
        <p:spPr>
          <a:xfrm>
            <a:off x="3433668" y="1176793"/>
            <a:ext cx="5067572" cy="4548146"/>
          </a:xfrm>
          <a:prstGeom prst="rect">
            <a:avLst/>
          </a:prstGeom>
        </p:spPr>
      </p:pic>
    </p:spTree>
    <p:extLst>
      <p:ext uri="{BB962C8B-B14F-4D97-AF65-F5344CB8AC3E}">
        <p14:creationId xmlns:p14="http://schemas.microsoft.com/office/powerpoint/2010/main" val="307971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0F2D9-8196-4B0B-9B10-F25FCD8B2607}"/>
              </a:ext>
            </a:extLst>
          </p:cNvPr>
          <p:cNvSpPr>
            <a:spLocks noGrp="1"/>
          </p:cNvSpPr>
          <p:nvPr>
            <p:ph type="dt" sz="half" idx="10"/>
          </p:nvPr>
        </p:nvSpPr>
        <p:spPr/>
        <p:txBody>
          <a:bodyPr/>
          <a:lstStyle/>
          <a:p>
            <a:r>
              <a:rPr lang="en-US"/>
              <a:t>3/17/2016</a:t>
            </a:r>
            <a:endParaRPr lang="en-US" dirty="0"/>
          </a:p>
        </p:txBody>
      </p:sp>
      <p:sp>
        <p:nvSpPr>
          <p:cNvPr id="3" name="Slide Number Placeholder 2">
            <a:extLst>
              <a:ext uri="{FF2B5EF4-FFF2-40B4-BE49-F238E27FC236}">
                <a16:creationId xmlns:a16="http://schemas.microsoft.com/office/drawing/2014/main" id="{2FF61DBC-DE4B-476C-B1BD-9081B5FCED55}"/>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4" name="Picture 3">
            <a:extLst>
              <a:ext uri="{FF2B5EF4-FFF2-40B4-BE49-F238E27FC236}">
                <a16:creationId xmlns:a16="http://schemas.microsoft.com/office/drawing/2014/main" id="{9E4BA5EA-77EA-4F1A-8B03-C986AC7D0166}"/>
              </a:ext>
            </a:extLst>
          </p:cNvPr>
          <p:cNvPicPr>
            <a:picLocks noChangeAspect="1"/>
          </p:cNvPicPr>
          <p:nvPr/>
        </p:nvPicPr>
        <p:blipFill>
          <a:blip r:embed="rId2"/>
          <a:stretch>
            <a:fillRect/>
          </a:stretch>
        </p:blipFill>
        <p:spPr>
          <a:xfrm>
            <a:off x="1617785" y="835645"/>
            <a:ext cx="8595360" cy="4977611"/>
          </a:xfrm>
          <a:prstGeom prst="rect">
            <a:avLst/>
          </a:prstGeom>
        </p:spPr>
      </p:pic>
    </p:spTree>
    <p:extLst>
      <p:ext uri="{BB962C8B-B14F-4D97-AF65-F5344CB8AC3E}">
        <p14:creationId xmlns:p14="http://schemas.microsoft.com/office/powerpoint/2010/main" val="2124595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3BF9-65E9-49B2-905E-87E7C91208A9}"/>
              </a:ext>
            </a:extLst>
          </p:cNvPr>
          <p:cNvSpPr>
            <a:spLocks noGrp="1"/>
          </p:cNvSpPr>
          <p:nvPr>
            <p:ph type="title"/>
          </p:nvPr>
        </p:nvSpPr>
        <p:spPr>
          <a:xfrm>
            <a:off x="609600" y="274638"/>
            <a:ext cx="10972800" cy="653014"/>
          </a:xfrm>
        </p:spPr>
        <p:txBody>
          <a:bodyPr>
            <a:normAutofit/>
          </a:bodyPr>
          <a:lstStyle/>
          <a:p>
            <a:r>
              <a:rPr lang="en-US" sz="2800" dirty="0"/>
              <a:t>OUR MANAGEMENT TOOLS </a:t>
            </a:r>
          </a:p>
        </p:txBody>
      </p:sp>
      <p:pic>
        <p:nvPicPr>
          <p:cNvPr id="6" name="Content Placeholder 5">
            <a:extLst>
              <a:ext uri="{FF2B5EF4-FFF2-40B4-BE49-F238E27FC236}">
                <a16:creationId xmlns:a16="http://schemas.microsoft.com/office/drawing/2014/main" id="{F6CDE1B0-18AA-4B62-A0D2-F044F53031BD}"/>
              </a:ext>
            </a:extLst>
          </p:cNvPr>
          <p:cNvPicPr>
            <a:picLocks noGrp="1" noChangeAspect="1"/>
          </p:cNvPicPr>
          <p:nvPr>
            <p:ph idx="1"/>
          </p:nvPr>
        </p:nvPicPr>
        <p:blipFill>
          <a:blip r:embed="rId2"/>
          <a:stretch>
            <a:fillRect/>
          </a:stretch>
        </p:blipFill>
        <p:spPr>
          <a:xfrm>
            <a:off x="2483748" y="927100"/>
            <a:ext cx="7224504" cy="5199063"/>
          </a:xfrm>
          <a:prstGeom prst="rect">
            <a:avLst/>
          </a:prstGeom>
        </p:spPr>
      </p:pic>
      <p:sp>
        <p:nvSpPr>
          <p:cNvPr id="4" name="Date Placeholder 3">
            <a:extLst>
              <a:ext uri="{FF2B5EF4-FFF2-40B4-BE49-F238E27FC236}">
                <a16:creationId xmlns:a16="http://schemas.microsoft.com/office/drawing/2014/main" id="{331B0B4E-AD41-44E4-B8B9-0575417BC451}"/>
              </a:ext>
            </a:extLst>
          </p:cNvPr>
          <p:cNvSpPr>
            <a:spLocks noGrp="1"/>
          </p:cNvSpPr>
          <p:nvPr>
            <p:ph type="dt" sz="half" idx="10"/>
          </p:nvPr>
        </p:nvSpPr>
        <p:spPr/>
        <p:txBody>
          <a:bodyPr/>
          <a:lstStyle/>
          <a:p>
            <a:fld id="{DF5D3AEB-F4D6-4E3A-9725-F4657613B94E}" type="datetime1">
              <a:rPr lang="en-US" smtClean="0"/>
              <a:t>11/4/2018</a:t>
            </a:fld>
            <a:endParaRPr lang="en-US"/>
          </a:p>
        </p:txBody>
      </p:sp>
      <p:sp>
        <p:nvSpPr>
          <p:cNvPr id="5" name="Slide Number Placeholder 4">
            <a:extLst>
              <a:ext uri="{FF2B5EF4-FFF2-40B4-BE49-F238E27FC236}">
                <a16:creationId xmlns:a16="http://schemas.microsoft.com/office/drawing/2014/main" id="{A6F039A0-4DDF-4232-BA56-F5427AADFFA5}"/>
              </a:ext>
            </a:extLst>
          </p:cNvPr>
          <p:cNvSpPr>
            <a:spLocks noGrp="1"/>
          </p:cNvSpPr>
          <p:nvPr>
            <p:ph type="sldNum" sz="quarter" idx="12"/>
          </p:nvPr>
        </p:nvSpPr>
        <p:spPr/>
        <p:txBody>
          <a:bodyPr/>
          <a:lstStyle/>
          <a:p>
            <a:fld id="{D5CA73B8-5510-4809-89C7-6525503BD0F7}" type="slidenum">
              <a:rPr lang="en-US" smtClean="0"/>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90" y="6247521"/>
            <a:ext cx="2909316" cy="446369"/>
          </a:xfrm>
          <a:prstGeom prst="rect">
            <a:avLst/>
          </a:prstGeom>
        </p:spPr>
      </p:pic>
    </p:spTree>
    <p:extLst>
      <p:ext uri="{BB962C8B-B14F-4D97-AF65-F5344CB8AC3E}">
        <p14:creationId xmlns:p14="http://schemas.microsoft.com/office/powerpoint/2010/main" val="2797396541"/>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4FCA7-CEF7-42A2-A8C7-15CC168044D3}"/>
              </a:ext>
            </a:extLst>
          </p:cNvPr>
          <p:cNvSpPr>
            <a:spLocks noGrp="1"/>
          </p:cNvSpPr>
          <p:nvPr>
            <p:ph type="dt" sz="half" idx="10"/>
          </p:nvPr>
        </p:nvSpPr>
        <p:spPr/>
        <p:txBody>
          <a:bodyPr/>
          <a:lstStyle/>
          <a:p>
            <a:r>
              <a:rPr lang="en-US"/>
              <a:t>3/17/2016</a:t>
            </a:r>
            <a:endParaRPr lang="en-US" dirty="0"/>
          </a:p>
        </p:txBody>
      </p:sp>
      <p:sp>
        <p:nvSpPr>
          <p:cNvPr id="3" name="Slide Number Placeholder 2">
            <a:extLst>
              <a:ext uri="{FF2B5EF4-FFF2-40B4-BE49-F238E27FC236}">
                <a16:creationId xmlns:a16="http://schemas.microsoft.com/office/drawing/2014/main" id="{C85FFF24-3AC7-468F-BFE2-0B17D7BD9A6F}"/>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4" name="Picture 3">
            <a:extLst>
              <a:ext uri="{FF2B5EF4-FFF2-40B4-BE49-F238E27FC236}">
                <a16:creationId xmlns:a16="http://schemas.microsoft.com/office/drawing/2014/main" id="{BBD7924C-E2A7-4645-80CF-2F0D7C6B0ECC}"/>
              </a:ext>
            </a:extLst>
          </p:cNvPr>
          <p:cNvPicPr>
            <a:picLocks noChangeAspect="1"/>
          </p:cNvPicPr>
          <p:nvPr/>
        </p:nvPicPr>
        <p:blipFill>
          <a:blip r:embed="rId2"/>
          <a:stretch>
            <a:fillRect/>
          </a:stretch>
        </p:blipFill>
        <p:spPr>
          <a:xfrm>
            <a:off x="2222695" y="548640"/>
            <a:ext cx="7820241" cy="5706985"/>
          </a:xfrm>
          <a:prstGeom prst="rect">
            <a:avLst/>
          </a:prstGeom>
        </p:spPr>
      </p:pic>
    </p:spTree>
    <p:extLst>
      <p:ext uri="{BB962C8B-B14F-4D97-AF65-F5344CB8AC3E}">
        <p14:creationId xmlns:p14="http://schemas.microsoft.com/office/powerpoint/2010/main" val="103590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7" y="295729"/>
            <a:ext cx="9404723" cy="1400530"/>
          </a:xfrm>
        </p:spPr>
        <p:txBody>
          <a:bodyPr/>
          <a:lstStyle/>
          <a:p>
            <a:r>
              <a:rPr lang="en-US" sz="2800" dirty="0"/>
              <a:t>SCORING </a:t>
            </a:r>
          </a:p>
        </p:txBody>
      </p:sp>
      <p:sp>
        <p:nvSpPr>
          <p:cNvPr id="3" name="Content Placeholder 2"/>
          <p:cNvSpPr>
            <a:spLocks noGrp="1"/>
          </p:cNvSpPr>
          <p:nvPr>
            <p:ph idx="1"/>
          </p:nvPr>
        </p:nvSpPr>
        <p:spPr>
          <a:xfrm>
            <a:off x="1159497" y="1189039"/>
            <a:ext cx="9612142" cy="4580166"/>
          </a:xfrm>
        </p:spPr>
        <p:txBody>
          <a:bodyPr>
            <a:normAutofit/>
          </a:bodyPr>
          <a:lstStyle/>
          <a:p>
            <a:endParaRPr lang="en-US" sz="1600" dirty="0"/>
          </a:p>
          <a:p>
            <a:r>
              <a:rPr lang="en-US" sz="1600" dirty="0"/>
              <a:t>20 points total per obstacle: 0 – 10 equine and 0 – 10 rider.  Whole numbers only.</a:t>
            </a:r>
          </a:p>
          <a:p>
            <a:endParaRPr lang="en-US" sz="1600" dirty="0"/>
          </a:p>
          <a:p>
            <a:r>
              <a:rPr lang="en-US" sz="1600" dirty="0"/>
              <a:t>Judges use the below Scoring Scale to score horse and rider according to the </a:t>
            </a:r>
            <a:r>
              <a:rPr lang="en-US" sz="1600" b="1" dirty="0"/>
              <a:t>OBSTACLE CRITERIA</a:t>
            </a:r>
            <a:r>
              <a:rPr lang="en-US" sz="1600" dirty="0"/>
              <a:t>. </a:t>
            </a:r>
          </a:p>
          <a:p>
            <a:endParaRPr lang="en-US" sz="1600" dirty="0"/>
          </a:p>
          <a:p>
            <a:endParaRPr lang="en-US" sz="1600" dirty="0"/>
          </a:p>
          <a:p>
            <a:endParaRPr lang="en-US" sz="1600" dirty="0"/>
          </a:p>
          <a:p>
            <a:pPr marL="0" indent="0">
              <a:buNone/>
            </a:pPr>
            <a:endParaRPr lang="en-US" sz="1600" dirty="0"/>
          </a:p>
          <a:p>
            <a:pPr marL="0" indent="0">
              <a:buNone/>
            </a:pPr>
            <a:endParaRPr lang="en-US" sz="1600" b="1" dirty="0">
              <a:solidFill>
                <a:srgbClr val="FFCC00"/>
              </a:solidFill>
            </a:endParaRPr>
          </a:p>
          <a:p>
            <a:r>
              <a:rPr lang="en-US" sz="1600" dirty="0"/>
              <a:t>Pluses </a:t>
            </a:r>
          </a:p>
          <a:p>
            <a:pPr lvl="1"/>
            <a:r>
              <a:rPr lang="en-US" sz="1600" dirty="0"/>
              <a:t>Awarded at the judge’s discretion for any performance</a:t>
            </a:r>
          </a:p>
          <a:p>
            <a:pPr lvl="1"/>
            <a:r>
              <a:rPr lang="en-US" sz="1600" dirty="0"/>
              <a:t>Are NOT added to the overall score. </a:t>
            </a:r>
          </a:p>
          <a:p>
            <a:pPr lvl="1"/>
            <a:r>
              <a:rPr lang="en-US" sz="1600" dirty="0"/>
              <a:t>Used to break ties.  </a:t>
            </a:r>
          </a:p>
          <a:p>
            <a:pPr lvl="1"/>
            <a:r>
              <a:rPr lang="en-US" sz="1600" dirty="0"/>
              <a:t>One plus can be given for any score range for the horse and/or rider.    </a:t>
            </a:r>
          </a:p>
        </p:txBody>
      </p:sp>
      <p:sp>
        <p:nvSpPr>
          <p:cNvPr id="11" name="Slide Number Placeholder 10"/>
          <p:cNvSpPr>
            <a:spLocks noGrp="1"/>
          </p:cNvSpPr>
          <p:nvPr>
            <p:ph type="sldNum" sz="quarter" idx="12"/>
          </p:nvPr>
        </p:nvSpPr>
        <p:spPr>
          <a:xfrm>
            <a:off x="10352540" y="295729"/>
            <a:ext cx="838199" cy="767687"/>
          </a:xfrm>
        </p:spPr>
        <p:txBody>
          <a:bodyPr/>
          <a:lstStyle/>
          <a:p>
            <a:fld id="{D57F1E4F-1CFF-5643-939E-02111984F565}" type="slidenum">
              <a:rPr lang="en-US" smtClean="0"/>
              <a:t>19</a:t>
            </a:fld>
            <a:endParaRPr lang="en-US" dirty="0"/>
          </a:p>
        </p:txBody>
      </p:sp>
      <p:sp>
        <p:nvSpPr>
          <p:cNvPr id="8" name="Rectangle 1"/>
          <p:cNvSpPr>
            <a:spLocks noChangeArrowheads="1"/>
          </p:cNvSpPr>
          <p:nvPr/>
        </p:nvSpPr>
        <p:spPr bwMode="auto">
          <a:xfrm>
            <a:off x="2724150" y="351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275" y="2383865"/>
            <a:ext cx="9409073" cy="137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154" y="6244481"/>
            <a:ext cx="2909316" cy="446369"/>
          </a:xfrm>
          <a:prstGeom prst="rect">
            <a:avLst/>
          </a:prstGeom>
        </p:spPr>
      </p:pic>
    </p:spTree>
    <p:extLst>
      <p:ext uri="{BB962C8B-B14F-4D97-AF65-F5344CB8AC3E}">
        <p14:creationId xmlns:p14="http://schemas.microsoft.com/office/powerpoint/2010/main" val="226178110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DF600-2379-470E-8D49-FCE9686FAE3B}"/>
              </a:ext>
            </a:extLst>
          </p:cNvPr>
          <p:cNvSpPr>
            <a:spLocks noGrp="1"/>
          </p:cNvSpPr>
          <p:nvPr>
            <p:ph type="title"/>
          </p:nvPr>
        </p:nvSpPr>
        <p:spPr/>
        <p:txBody>
          <a:bodyPr>
            <a:normAutofit fontScale="90000"/>
          </a:bodyPr>
          <a:lstStyle/>
          <a:p>
            <a:r>
              <a:rPr lang="en-US" dirty="0"/>
              <a:t>Equine Trail Sports</a:t>
            </a:r>
            <a:br>
              <a:rPr lang="en-US" dirty="0"/>
            </a:br>
            <a:r>
              <a:rPr lang="en-US" dirty="0"/>
              <a:t> PARTNERS IN TRAIL ADVOCACY</a:t>
            </a:r>
          </a:p>
        </p:txBody>
      </p:sp>
      <p:sp>
        <p:nvSpPr>
          <p:cNvPr id="5" name="Content Placeholder 4">
            <a:extLst>
              <a:ext uri="{FF2B5EF4-FFF2-40B4-BE49-F238E27FC236}">
                <a16:creationId xmlns:a16="http://schemas.microsoft.com/office/drawing/2014/main" id="{FB51AD08-AEB9-43E3-A50F-9411205B0E83}"/>
              </a:ext>
            </a:extLst>
          </p:cNvPr>
          <p:cNvSpPr>
            <a:spLocks noGrp="1"/>
          </p:cNvSpPr>
          <p:nvPr>
            <p:ph idx="1"/>
          </p:nvPr>
        </p:nvSpPr>
        <p:spPr>
          <a:xfrm>
            <a:off x="609600" y="1600203"/>
            <a:ext cx="10972800" cy="4575514"/>
          </a:xfrm>
        </p:spPr>
        <p:txBody>
          <a:bodyPr>
            <a:normAutofit/>
          </a:bodyPr>
          <a:lstStyle/>
          <a:p>
            <a:r>
              <a:rPr lang="en-US" dirty="0"/>
              <a:t>Holly Carson, Co-Founder Equine Trail Sports </a:t>
            </a:r>
          </a:p>
          <a:p>
            <a:pPr lvl="2"/>
            <a:r>
              <a:rPr lang="en-US" sz="1700" dirty="0"/>
              <a:t>Over 1500 Competitive Trail Events Conducted</a:t>
            </a:r>
          </a:p>
          <a:p>
            <a:pPr lvl="2"/>
            <a:r>
              <a:rPr lang="en-US" sz="1700" dirty="0"/>
              <a:t>Over 7000 Riders</a:t>
            </a:r>
          </a:p>
          <a:p>
            <a:pPr lvl="2"/>
            <a:r>
              <a:rPr lang="en-US" sz="1700" dirty="0"/>
              <a:t>Only Organization Empowers the Riders:</a:t>
            </a:r>
          </a:p>
          <a:p>
            <a:pPr lvl="3"/>
            <a:r>
              <a:rPr lang="en-US" sz="1700" dirty="0"/>
              <a:t>To Compete the Way they Learn</a:t>
            </a:r>
          </a:p>
          <a:p>
            <a:pPr lvl="3"/>
            <a:r>
              <a:rPr lang="en-US" sz="1700" dirty="0"/>
              <a:t>To CHOOSE the Challenge Appropriate for their Equine Partner</a:t>
            </a:r>
          </a:p>
          <a:p>
            <a:r>
              <a:rPr lang="en-US" dirty="0"/>
              <a:t>Mary Sutherland,  1</a:t>
            </a:r>
            <a:r>
              <a:rPr lang="en-US" baseline="30000" dirty="0"/>
              <a:t>st</a:t>
            </a:r>
            <a:r>
              <a:rPr lang="en-US" dirty="0"/>
              <a:t> Ever ETS Host Nationwide </a:t>
            </a:r>
          </a:p>
          <a:p>
            <a:pPr lvl="1"/>
            <a:r>
              <a:rPr lang="en-US" sz="1400" dirty="0"/>
              <a:t>Equine Trail Sports Host, Trainer, Clinician with 10 years experience putting on competitive trail riding events.   Managed the 1</a:t>
            </a:r>
            <a:r>
              <a:rPr lang="en-US" sz="1400" baseline="30000" dirty="0"/>
              <a:t>st</a:t>
            </a:r>
            <a:r>
              <a:rPr lang="en-US" sz="1400" dirty="0"/>
              <a:t> ever competitive trail event with ETS, which has grown into a nationwide competitive trail riding organization.  Founding advisor ETS.</a:t>
            </a:r>
          </a:p>
          <a:p>
            <a:pPr lvl="1"/>
            <a:r>
              <a:rPr lang="en-US" sz="1400" dirty="0"/>
              <a:t>Arizona Equine Trail Advocate with over 40 years experience riding, helping maintain trails, and search and rescue in the Southwest and AZ.  Active with Arizona Back Country Riders, Pony  Express Saddle Club, Maricopa County Mounted Sheriff's Posse, and one of the founders of the Greater Queen Creek Horse Owners Assoc., which preserves an active and unique 11 mile multi-use trail system in the greater Queen Creek area.. </a:t>
            </a:r>
          </a:p>
          <a:p>
            <a:pPr lvl="1"/>
            <a:r>
              <a:rPr lang="en-US" sz="1400" dirty="0"/>
              <a:t>Owner of Sutherland Training for 35 years, training under major clinicians including training with, and working for, Pat and Linda Parelli for 12 years</a:t>
            </a:r>
          </a:p>
        </p:txBody>
      </p:sp>
      <p:sp>
        <p:nvSpPr>
          <p:cNvPr id="2" name="Date Placeholder 1">
            <a:extLst>
              <a:ext uri="{FF2B5EF4-FFF2-40B4-BE49-F238E27FC236}">
                <a16:creationId xmlns:a16="http://schemas.microsoft.com/office/drawing/2014/main" id="{2834916E-CFED-4FF0-BED9-DBC06C083B26}"/>
              </a:ext>
            </a:extLst>
          </p:cNvPr>
          <p:cNvSpPr>
            <a:spLocks noGrp="1"/>
          </p:cNvSpPr>
          <p:nvPr>
            <p:ph type="dt" sz="half" idx="10"/>
          </p:nvPr>
        </p:nvSpPr>
        <p:spPr/>
        <p:txBody>
          <a:bodyPr/>
          <a:lstStyle/>
          <a:p>
            <a:r>
              <a:rPr lang="en-US"/>
              <a:t>3/17/2016</a:t>
            </a:r>
            <a:endParaRPr lang="en-US" dirty="0"/>
          </a:p>
        </p:txBody>
      </p:sp>
      <p:sp>
        <p:nvSpPr>
          <p:cNvPr id="3" name="Slide Number Placeholder 2">
            <a:extLst>
              <a:ext uri="{FF2B5EF4-FFF2-40B4-BE49-F238E27FC236}">
                <a16:creationId xmlns:a16="http://schemas.microsoft.com/office/drawing/2014/main" id="{3F893626-1E37-41EC-B5C9-857D1E2568FE}"/>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88313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10352540" y="295729"/>
            <a:ext cx="838199" cy="767687"/>
          </a:xfrm>
        </p:spPr>
        <p:txBody>
          <a:bodyPr/>
          <a:lstStyle/>
          <a:p>
            <a:fld id="{D57F1E4F-1CFF-5643-939E-02111984F565}" type="slidenum">
              <a:rPr lang="en-US" smtClean="0"/>
              <a:t>20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1" y="0"/>
            <a:ext cx="8875058" cy="6858000"/>
          </a:xfrm>
          <a:prstGeom prst="rect">
            <a:avLst/>
          </a:prstGeom>
        </p:spPr>
      </p:pic>
    </p:spTree>
    <p:extLst>
      <p:ext uri="{BB962C8B-B14F-4D97-AF65-F5344CB8AC3E}">
        <p14:creationId xmlns:p14="http://schemas.microsoft.com/office/powerpoint/2010/main" val="351869877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EBE9-3C9C-4FCE-82D3-A1DFA5EFFDAA}"/>
              </a:ext>
            </a:extLst>
          </p:cNvPr>
          <p:cNvSpPr>
            <a:spLocks noGrp="1"/>
          </p:cNvSpPr>
          <p:nvPr>
            <p:ph type="title"/>
          </p:nvPr>
        </p:nvSpPr>
        <p:spPr>
          <a:xfrm>
            <a:off x="648929" y="629266"/>
            <a:ext cx="5127031" cy="1676603"/>
          </a:xfrm>
        </p:spPr>
        <p:txBody>
          <a:bodyPr>
            <a:normAutofit/>
          </a:bodyPr>
          <a:lstStyle/>
          <a:p>
            <a:r>
              <a:rPr lang="en-US" dirty="0"/>
              <a:t>HELP US HELP YOU</a:t>
            </a:r>
            <a:br>
              <a:rPr lang="en-US" dirty="0"/>
            </a:br>
            <a:r>
              <a:rPr lang="en-US" dirty="0"/>
              <a:t>Arizona Example</a:t>
            </a:r>
          </a:p>
        </p:txBody>
      </p:sp>
      <p:sp>
        <p:nvSpPr>
          <p:cNvPr id="3" name="Content Placeholder 2">
            <a:extLst>
              <a:ext uri="{FF2B5EF4-FFF2-40B4-BE49-F238E27FC236}">
                <a16:creationId xmlns:a16="http://schemas.microsoft.com/office/drawing/2014/main" id="{CC58AF9C-456A-4EBB-A0FB-3943F138E6F7}"/>
              </a:ext>
            </a:extLst>
          </p:cNvPr>
          <p:cNvSpPr>
            <a:spLocks noGrp="1"/>
          </p:cNvSpPr>
          <p:nvPr>
            <p:ph idx="1"/>
          </p:nvPr>
        </p:nvSpPr>
        <p:spPr>
          <a:xfrm>
            <a:off x="648930" y="2438400"/>
            <a:ext cx="5127029" cy="3785419"/>
          </a:xfrm>
        </p:spPr>
        <p:txBody>
          <a:bodyPr>
            <a:normAutofit/>
          </a:bodyPr>
          <a:lstStyle/>
          <a:p>
            <a:pPr marL="0" indent="0">
              <a:buNone/>
            </a:pPr>
            <a:r>
              <a:rPr lang="en-US" dirty="0"/>
              <a:t>Focus: Overcome challenges facing competitive groups:</a:t>
            </a:r>
          </a:p>
          <a:p>
            <a:r>
              <a:rPr lang="en-US" dirty="0"/>
              <a:t>Help from State</a:t>
            </a:r>
          </a:p>
          <a:p>
            <a:r>
              <a:rPr lang="en-US" dirty="0"/>
              <a:t>Help from BLM</a:t>
            </a:r>
          </a:p>
          <a:p>
            <a:r>
              <a:rPr lang="en-US" dirty="0"/>
              <a:t>Help from National Parks </a:t>
            </a:r>
          </a:p>
        </p:txBody>
      </p:sp>
      <p:pic>
        <p:nvPicPr>
          <p:cNvPr id="6" name="Picture 5">
            <a:extLst>
              <a:ext uri="{FF2B5EF4-FFF2-40B4-BE49-F238E27FC236}">
                <a16:creationId xmlns:a16="http://schemas.microsoft.com/office/drawing/2014/main" id="{EE264FAE-CE20-47FC-9F5D-92378307783B}"/>
              </a:ext>
            </a:extLst>
          </p:cNvPr>
          <p:cNvPicPr>
            <a:picLocks noChangeAspect="1"/>
          </p:cNvPicPr>
          <p:nvPr/>
        </p:nvPicPr>
        <p:blipFill rotWithShape="1">
          <a:blip r:embed="rId2"/>
          <a:srcRect t="4519" r="-1" b="9694"/>
          <a:stretch/>
        </p:blipFill>
        <p:spPr>
          <a:xfrm>
            <a:off x="6096000" y="1018325"/>
            <a:ext cx="5226904" cy="5338025"/>
          </a:xfrm>
          <a:prstGeom prst="rect">
            <a:avLst/>
          </a:prstGeom>
          <a:effectLst/>
        </p:spPr>
      </p:pic>
      <p:sp>
        <p:nvSpPr>
          <p:cNvPr id="4" name="Date Placeholder 3">
            <a:extLst>
              <a:ext uri="{FF2B5EF4-FFF2-40B4-BE49-F238E27FC236}">
                <a16:creationId xmlns:a16="http://schemas.microsoft.com/office/drawing/2014/main" id="{AA408D1D-DA27-43D6-9BC8-0045160A179C}"/>
              </a:ext>
            </a:extLst>
          </p:cNvPr>
          <p:cNvSpPr>
            <a:spLocks noGrp="1"/>
          </p:cNvSpPr>
          <p:nvPr>
            <p:ph type="dt" sz="half" idx="10"/>
          </p:nvPr>
        </p:nvSpPr>
        <p:spPr>
          <a:xfrm>
            <a:off x="838200" y="6356350"/>
            <a:ext cx="2743200" cy="365125"/>
          </a:xfrm>
        </p:spPr>
        <p:txBody>
          <a:bodyPr>
            <a:normAutofit/>
          </a:bodyPr>
          <a:lstStyle/>
          <a:p>
            <a:pPr>
              <a:spcAft>
                <a:spcPts val="600"/>
              </a:spcAft>
            </a:pPr>
            <a:fld id="{1BB47918-0041-4098-A71C-31487E3010B8}" type="datetime1">
              <a:rPr lang="en-US" smtClean="0"/>
              <a:pPr>
                <a:spcAft>
                  <a:spcPts val="600"/>
                </a:spcAft>
              </a:pPr>
              <a:t>11/4/2018</a:t>
            </a:fld>
            <a:endParaRPr lang="en-US"/>
          </a:p>
        </p:txBody>
      </p:sp>
      <p:sp>
        <p:nvSpPr>
          <p:cNvPr id="5" name="Slide Number Placeholder 4">
            <a:extLst>
              <a:ext uri="{FF2B5EF4-FFF2-40B4-BE49-F238E27FC236}">
                <a16:creationId xmlns:a16="http://schemas.microsoft.com/office/drawing/2014/main" id="{4A88540A-EBEE-4867-AC02-AE5175FADEA7}"/>
              </a:ext>
            </a:extLst>
          </p:cNvPr>
          <p:cNvSpPr>
            <a:spLocks noGrp="1"/>
          </p:cNvSpPr>
          <p:nvPr>
            <p:ph type="sldNum" sz="quarter" idx="12"/>
          </p:nvPr>
        </p:nvSpPr>
        <p:spPr>
          <a:xfrm>
            <a:off x="8610600" y="6356350"/>
            <a:ext cx="2743200" cy="365125"/>
          </a:xfrm>
        </p:spPr>
        <p:txBody>
          <a:bodyPr>
            <a:normAutofit/>
          </a:bodyPr>
          <a:lstStyle/>
          <a:p>
            <a:pPr>
              <a:spcAft>
                <a:spcPts val="600"/>
              </a:spcAft>
            </a:pPr>
            <a:fld id="{D5CA73B8-5510-4809-89C7-6525503BD0F7}" type="slidenum">
              <a:rPr lang="en-US" smtClean="0"/>
              <a:pPr>
                <a:spcAft>
                  <a:spcPts val="600"/>
                </a:spcAft>
              </a:pPr>
              <a:t>21</a:t>
            </a:fld>
            <a:endParaRPr lang="en-US"/>
          </a:p>
        </p:txBody>
      </p:sp>
    </p:spTree>
    <p:extLst>
      <p:ext uri="{BB962C8B-B14F-4D97-AF65-F5344CB8AC3E}">
        <p14:creationId xmlns:p14="http://schemas.microsoft.com/office/powerpoint/2010/main" val="227299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38931F-D263-44C1-8B49-8AC6CA6C855E}"/>
              </a:ext>
            </a:extLst>
          </p:cNvPr>
          <p:cNvSpPr>
            <a:spLocks noGrp="1"/>
          </p:cNvSpPr>
          <p:nvPr>
            <p:ph type="dt" sz="half" idx="10"/>
          </p:nvPr>
        </p:nvSpPr>
        <p:spPr/>
        <p:txBody>
          <a:bodyPr/>
          <a:lstStyle/>
          <a:p>
            <a:fld id="{F83D4A0F-22C7-46F6-AB05-487A6663EAB8}" type="datetime1">
              <a:rPr lang="en-US" smtClean="0"/>
              <a:t>11/4/2018</a:t>
            </a:fld>
            <a:endParaRPr lang="en-US"/>
          </a:p>
        </p:txBody>
      </p:sp>
      <p:sp>
        <p:nvSpPr>
          <p:cNvPr id="5" name="Slide Number Placeholder 4">
            <a:extLst>
              <a:ext uri="{FF2B5EF4-FFF2-40B4-BE49-F238E27FC236}">
                <a16:creationId xmlns:a16="http://schemas.microsoft.com/office/drawing/2014/main" id="{0609A2C5-FE1D-4E13-9CDD-08EB64C1E423}"/>
              </a:ext>
            </a:extLst>
          </p:cNvPr>
          <p:cNvSpPr>
            <a:spLocks noGrp="1"/>
          </p:cNvSpPr>
          <p:nvPr>
            <p:ph type="sldNum" sz="quarter" idx="12"/>
          </p:nvPr>
        </p:nvSpPr>
        <p:spPr/>
        <p:txBody>
          <a:bodyPr/>
          <a:lstStyle/>
          <a:p>
            <a:fld id="{D5CA73B8-5510-4809-89C7-6525503BD0F7}" type="slidenum">
              <a:rPr lang="en-US" smtClean="0"/>
              <a:t>22</a:t>
            </a:fld>
            <a:endParaRPr lang="en-US"/>
          </a:p>
        </p:txBody>
      </p:sp>
      <p:pic>
        <p:nvPicPr>
          <p:cNvPr id="3" name="Picture 2">
            <a:extLst>
              <a:ext uri="{FF2B5EF4-FFF2-40B4-BE49-F238E27FC236}">
                <a16:creationId xmlns:a16="http://schemas.microsoft.com/office/drawing/2014/main" id="{10A2521C-E3F2-4FF0-9837-B20DD470EAE1}"/>
              </a:ext>
            </a:extLst>
          </p:cNvPr>
          <p:cNvPicPr>
            <a:picLocks noChangeAspect="1"/>
          </p:cNvPicPr>
          <p:nvPr/>
        </p:nvPicPr>
        <p:blipFill>
          <a:blip r:embed="rId2"/>
          <a:stretch>
            <a:fillRect/>
          </a:stretch>
        </p:blipFill>
        <p:spPr>
          <a:xfrm>
            <a:off x="2905125" y="676275"/>
            <a:ext cx="6381750" cy="5505450"/>
          </a:xfrm>
          <a:prstGeom prst="rect">
            <a:avLst/>
          </a:prstGeom>
        </p:spPr>
      </p:pic>
    </p:spTree>
    <p:extLst>
      <p:ext uri="{BB962C8B-B14F-4D97-AF65-F5344CB8AC3E}">
        <p14:creationId xmlns:p14="http://schemas.microsoft.com/office/powerpoint/2010/main" val="208710861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174" y="6788988"/>
            <a:ext cx="9567679" cy="1654619"/>
          </a:xfrm>
        </p:spPr>
        <p:txBody>
          <a:bodyPr/>
          <a:lstStyle/>
          <a:p>
            <a:r>
              <a:rPr lang="en-US" dirty="0"/>
              <a:t> </a:t>
            </a:r>
          </a:p>
        </p:txBody>
      </p:sp>
      <p:pic>
        <p:nvPicPr>
          <p:cNvPr id="3" name="Picture 2">
            <a:extLst>
              <a:ext uri="{FF2B5EF4-FFF2-40B4-BE49-F238E27FC236}">
                <a16:creationId xmlns:a16="http://schemas.microsoft.com/office/drawing/2014/main" id="{5C898D87-F5A1-4295-8748-4CF00C5B63E7}"/>
              </a:ext>
            </a:extLst>
          </p:cNvPr>
          <p:cNvPicPr>
            <a:picLocks noChangeAspect="1"/>
          </p:cNvPicPr>
          <p:nvPr/>
        </p:nvPicPr>
        <p:blipFill>
          <a:blip r:embed="rId3"/>
          <a:stretch>
            <a:fillRect/>
          </a:stretch>
        </p:blipFill>
        <p:spPr>
          <a:xfrm>
            <a:off x="2757487" y="733425"/>
            <a:ext cx="6677025" cy="5391150"/>
          </a:xfrm>
          <a:prstGeom prst="rect">
            <a:avLst/>
          </a:prstGeom>
        </p:spPr>
      </p:pic>
    </p:spTree>
    <p:extLst>
      <p:ext uri="{BB962C8B-B14F-4D97-AF65-F5344CB8AC3E}">
        <p14:creationId xmlns:p14="http://schemas.microsoft.com/office/powerpoint/2010/main" val="413725441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2222">
            <a:alpha val="95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B24175-43C6-4B1E-B000-D4D88A8A37A6}"/>
              </a:ext>
            </a:extLst>
          </p:cNvPr>
          <p:cNvSpPr txBox="1"/>
          <p:nvPr/>
        </p:nvSpPr>
        <p:spPr>
          <a:xfrm>
            <a:off x="3045368" y="2043663"/>
            <a:ext cx="6105194"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kern="1200" dirty="0">
                <a:solidFill>
                  <a:srgbClr val="FFFFFF"/>
                </a:solidFill>
                <a:latin typeface="+mj-lt"/>
                <a:ea typeface="+mj-ea"/>
                <a:cs typeface="+mj-cs"/>
              </a:rPr>
              <a:t>TRAILS</a:t>
            </a:r>
          </a:p>
          <a:p>
            <a:pPr algn="ctr" defTabSz="914400">
              <a:lnSpc>
                <a:spcPct val="90000"/>
              </a:lnSpc>
              <a:spcBef>
                <a:spcPct val="0"/>
              </a:spcBef>
              <a:spcAft>
                <a:spcPts val="600"/>
              </a:spcAft>
            </a:pPr>
            <a:endParaRPr lang="en-US" sz="4000" kern="1200" dirty="0">
              <a:solidFill>
                <a:srgbClr val="FFFFFF"/>
              </a:solidFill>
              <a:latin typeface="+mj-lt"/>
              <a:ea typeface="+mj-ea"/>
              <a:cs typeface="+mj-cs"/>
            </a:endParaRPr>
          </a:p>
          <a:p>
            <a:pPr algn="ctr" defTabSz="914400">
              <a:lnSpc>
                <a:spcPct val="90000"/>
              </a:lnSpc>
              <a:spcBef>
                <a:spcPct val="0"/>
              </a:spcBef>
              <a:spcAft>
                <a:spcPts val="600"/>
              </a:spcAft>
            </a:pPr>
            <a:r>
              <a:rPr lang="en-US" sz="4000" kern="1200" dirty="0">
                <a:solidFill>
                  <a:srgbClr val="FFFFFF"/>
                </a:solidFill>
                <a:latin typeface="+mj-lt"/>
                <a:ea typeface="+mj-ea"/>
                <a:cs typeface="+mj-cs"/>
              </a:rPr>
              <a:t>USE THEM OR LOSE THEM</a:t>
            </a:r>
          </a:p>
        </p:txBody>
      </p:sp>
      <p:sp>
        <p:nvSpPr>
          <p:cNvPr id="2" name="Date Placeholder 1">
            <a:extLst>
              <a:ext uri="{FF2B5EF4-FFF2-40B4-BE49-F238E27FC236}">
                <a16:creationId xmlns:a16="http://schemas.microsoft.com/office/drawing/2014/main" id="{EA4D9130-9324-4CEE-979A-DA4806EFF57E}"/>
              </a:ext>
            </a:extLst>
          </p:cNvPr>
          <p:cNvSpPr>
            <a:spLocks noGrp="1"/>
          </p:cNvSpPr>
          <p:nvPr>
            <p:ph type="dt" sz="half" idx="10"/>
          </p:nvPr>
        </p:nvSpPr>
        <p:spPr>
          <a:xfrm>
            <a:off x="7554138" y="6223702"/>
            <a:ext cx="3108065" cy="314067"/>
          </a:xfrm>
        </p:spPr>
        <p:txBody>
          <a:bodyPr vert="horz" lIns="91440" tIns="45720" rIns="91440" bIns="45720" rtlCol="0" anchor="ctr">
            <a:normAutofit/>
          </a:bodyPr>
          <a:lstStyle/>
          <a:p>
            <a:pPr algn="r" defTabSz="914400">
              <a:spcAft>
                <a:spcPts val="600"/>
              </a:spcAft>
            </a:pPr>
            <a:r>
              <a:rPr lang="en-US" sz="1000">
                <a:solidFill>
                  <a:srgbClr val="898989"/>
                </a:solidFill>
              </a:rPr>
              <a:t>3/17/2016</a:t>
            </a:r>
          </a:p>
        </p:txBody>
      </p:sp>
      <p:sp>
        <p:nvSpPr>
          <p:cNvPr id="3" name="Slide Number Placeholder 2">
            <a:extLst>
              <a:ext uri="{FF2B5EF4-FFF2-40B4-BE49-F238E27FC236}">
                <a16:creationId xmlns:a16="http://schemas.microsoft.com/office/drawing/2014/main" id="{5937862C-96C7-4A5B-BA11-972BDC6460E0}"/>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pPr>
            <a:fld id="{D57F1E4F-1CFF-5643-939E-02111984F565}" type="slidenum">
              <a:rPr lang="en-US" sz="1000">
                <a:solidFill>
                  <a:srgbClr val="898989"/>
                </a:solidFill>
              </a:rPr>
              <a:pPr defTabSz="914400">
                <a:spcAft>
                  <a:spcPts val="600"/>
                </a:spcAft>
              </a:pPr>
              <a:t>3</a:t>
            </a:fld>
            <a:endParaRPr lang="en-US" sz="1000">
              <a:solidFill>
                <a:srgbClr val="898989"/>
              </a:solidFill>
            </a:endParaRPr>
          </a:p>
        </p:txBody>
      </p:sp>
    </p:spTree>
    <p:extLst>
      <p:ext uri="{BB962C8B-B14F-4D97-AF65-F5344CB8AC3E}">
        <p14:creationId xmlns:p14="http://schemas.microsoft.com/office/powerpoint/2010/main" val="318708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AE4712-4D41-41D4-B5DE-491BBD372752}"/>
              </a:ext>
            </a:extLst>
          </p:cNvPr>
          <p:cNvSpPr>
            <a:spLocks noGrp="1"/>
          </p:cNvSpPr>
          <p:nvPr>
            <p:ph type="title"/>
          </p:nvPr>
        </p:nvSpPr>
        <p:spPr>
          <a:xfrm>
            <a:off x="4384039" y="365125"/>
            <a:ext cx="7164493" cy="1325563"/>
          </a:xfrm>
        </p:spPr>
        <p:txBody>
          <a:bodyPr>
            <a:normAutofit/>
          </a:bodyPr>
          <a:lstStyle/>
          <a:p>
            <a:pPr>
              <a:lnSpc>
                <a:spcPct val="90000"/>
              </a:lnSpc>
            </a:pPr>
            <a:r>
              <a:rPr lang="en-US" dirty="0"/>
              <a:t>EQUINE TRAIL SPORTS </a:t>
            </a:r>
            <a:br>
              <a:rPr lang="en-US" dirty="0"/>
            </a:br>
            <a:r>
              <a:rPr lang="en-US" dirty="0"/>
              <a:t>USING TRAILS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3167530"/>
            <a:ext cx="3425957" cy="522458"/>
          </a:xfrm>
          <a:prstGeom prst="rect">
            <a:avLst/>
          </a:prstGeom>
        </p:spPr>
      </p:pic>
      <p:sp>
        <p:nvSpPr>
          <p:cNvPr id="3" name="Content Placeholder 2">
            <a:extLst>
              <a:ext uri="{FF2B5EF4-FFF2-40B4-BE49-F238E27FC236}">
                <a16:creationId xmlns:a16="http://schemas.microsoft.com/office/drawing/2014/main" id="{09D04C03-DBCB-4C68-9AF7-929BE5155B1F}"/>
              </a:ext>
            </a:extLst>
          </p:cNvPr>
          <p:cNvSpPr>
            <a:spLocks noGrp="1"/>
          </p:cNvSpPr>
          <p:nvPr>
            <p:ph idx="1"/>
          </p:nvPr>
        </p:nvSpPr>
        <p:spPr>
          <a:xfrm>
            <a:off x="4387515" y="2022601"/>
            <a:ext cx="7161017" cy="4154361"/>
          </a:xfrm>
        </p:spPr>
        <p:txBody>
          <a:bodyPr>
            <a:normAutofit/>
          </a:bodyPr>
          <a:lstStyle/>
          <a:p>
            <a:pPr>
              <a:lnSpc>
                <a:spcPct val="90000"/>
              </a:lnSpc>
            </a:pPr>
            <a:r>
              <a:rPr lang="en-US" sz="2000" dirty="0"/>
              <a:t>TRAIL CHALLENGE (TC)</a:t>
            </a:r>
            <a:br>
              <a:rPr lang="en-US" sz="2000" dirty="0"/>
            </a:br>
            <a:r>
              <a:rPr lang="en-US" sz="2000" dirty="0"/>
              <a:t>A course including 5-10 miles of trail.</a:t>
            </a:r>
          </a:p>
          <a:p>
            <a:pPr>
              <a:lnSpc>
                <a:spcPct val="90000"/>
              </a:lnSpc>
            </a:pPr>
            <a:r>
              <a:rPr lang="en-US" sz="2000" dirty="0"/>
              <a:t>OBSTACLE TRAIL (OT)</a:t>
            </a:r>
            <a:br>
              <a:rPr lang="en-US" sz="2000" dirty="0"/>
            </a:br>
            <a:r>
              <a:rPr lang="en-US" sz="2000" dirty="0"/>
              <a:t>A course including any combination of arena, field, and 2-4 miles of trail.  </a:t>
            </a:r>
          </a:p>
          <a:p>
            <a:pPr>
              <a:lnSpc>
                <a:spcPct val="90000"/>
              </a:lnSpc>
            </a:pPr>
            <a:r>
              <a:rPr lang="en-US" sz="2000" dirty="0"/>
              <a:t>OBSTACLE COURSE (OC)</a:t>
            </a:r>
            <a:br>
              <a:rPr lang="en-US" sz="2000" dirty="0"/>
            </a:br>
            <a:r>
              <a:rPr lang="en-US" sz="2000" dirty="0"/>
              <a:t>A course including any combination of arena, field, and up to 1 mile of trail.</a:t>
            </a:r>
          </a:p>
          <a:p>
            <a:pPr>
              <a:lnSpc>
                <a:spcPct val="90000"/>
              </a:lnSpc>
            </a:pPr>
            <a:r>
              <a:rPr lang="en-US" sz="2000" dirty="0"/>
              <a:t>OBSTACLE COURSE (OC) IN HAND</a:t>
            </a:r>
            <a:br>
              <a:rPr lang="en-US" sz="2000" dirty="0"/>
            </a:br>
            <a:r>
              <a:rPr lang="en-US" sz="2000" dirty="0"/>
              <a:t>A course including any combination of arena, field, and up to 1 mile of trail, with handler on the ground.</a:t>
            </a:r>
          </a:p>
          <a:p>
            <a:pPr>
              <a:lnSpc>
                <a:spcPct val="90000"/>
              </a:lnSpc>
            </a:pPr>
            <a:r>
              <a:rPr lang="en-US" sz="2000" dirty="0"/>
              <a:t>RECREATION RIDE (RR)</a:t>
            </a:r>
            <a:br>
              <a:rPr lang="en-US" sz="2000" dirty="0"/>
            </a:br>
            <a:r>
              <a:rPr lang="en-US" sz="2000" dirty="0"/>
              <a:t>5 to 10 miles of recreational riding. </a:t>
            </a:r>
          </a:p>
          <a:p>
            <a:pPr>
              <a:lnSpc>
                <a:spcPct val="90000"/>
              </a:lnSpc>
            </a:pPr>
            <a:endParaRPr lang="en-US" sz="1400" dirty="0"/>
          </a:p>
          <a:p>
            <a:pPr>
              <a:lnSpc>
                <a:spcPct val="90000"/>
              </a:lnSpc>
            </a:pPr>
            <a:endParaRPr lang="en-US" sz="1400" dirty="0"/>
          </a:p>
        </p:txBody>
      </p:sp>
      <p:sp>
        <p:nvSpPr>
          <p:cNvPr id="4" name="Date Placeholder 3">
            <a:extLst>
              <a:ext uri="{FF2B5EF4-FFF2-40B4-BE49-F238E27FC236}">
                <a16:creationId xmlns:a16="http://schemas.microsoft.com/office/drawing/2014/main" id="{54E31783-E37C-49B2-AA3D-A93B4E3EC2C2}"/>
              </a:ext>
            </a:extLst>
          </p:cNvPr>
          <p:cNvSpPr>
            <a:spLocks noGrp="1"/>
          </p:cNvSpPr>
          <p:nvPr>
            <p:ph type="dt" sz="half" idx="10"/>
          </p:nvPr>
        </p:nvSpPr>
        <p:spPr>
          <a:xfrm>
            <a:off x="838200" y="6356350"/>
            <a:ext cx="2743200" cy="365125"/>
          </a:xfrm>
        </p:spPr>
        <p:txBody>
          <a:bodyPr>
            <a:normAutofit/>
          </a:bodyPr>
          <a:lstStyle/>
          <a:p>
            <a:pPr>
              <a:spcAft>
                <a:spcPts val="600"/>
              </a:spcAft>
            </a:pPr>
            <a:fld id="{D2748D41-1717-4A13-A755-10AB75149B73}" type="datetime1">
              <a:rPr lang="en-US">
                <a:solidFill>
                  <a:schemeClr val="bg1">
                    <a:alpha val="80000"/>
                  </a:schemeClr>
                </a:solidFill>
              </a:rPr>
              <a:pPr>
                <a:spcAft>
                  <a:spcPts val="600"/>
                </a:spcAft>
              </a:pPr>
              <a:t>11/4/2018</a:t>
            </a:fld>
            <a:endParaRPr lang="en-US">
              <a:solidFill>
                <a:schemeClr val="bg1">
                  <a:alpha val="80000"/>
                </a:schemeClr>
              </a:solidFill>
            </a:endParaRPr>
          </a:p>
        </p:txBody>
      </p:sp>
      <p:sp>
        <p:nvSpPr>
          <p:cNvPr id="5" name="Slide Number Placeholder 4">
            <a:extLst>
              <a:ext uri="{FF2B5EF4-FFF2-40B4-BE49-F238E27FC236}">
                <a16:creationId xmlns:a16="http://schemas.microsoft.com/office/drawing/2014/main" id="{C6950483-36E2-48A4-A4F2-7C141EC9787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5CA73B8-5510-4809-89C7-6525503BD0F7}" type="slidenum">
              <a:rPr lang="en-US">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2858032384"/>
      </p:ext>
    </p:extLst>
  </p:cSld>
  <p:clrMapOvr>
    <a:overrideClrMapping bg1="dk1" tx1="lt1" bg2="dk2" tx2="lt2" accent1="accent1" accent2="accent2" accent3="accent3" accent4="accent4" accent5="accent5" accent6="accent6" hlink="hlink" folHlink="folHlink"/>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EE53-C841-4535-9773-ED7B10BB7DB3}"/>
              </a:ext>
            </a:extLst>
          </p:cNvPr>
          <p:cNvSpPr>
            <a:spLocks noGrp="1"/>
          </p:cNvSpPr>
          <p:nvPr>
            <p:ph type="title"/>
          </p:nvPr>
        </p:nvSpPr>
        <p:spPr>
          <a:xfrm>
            <a:off x="365760" y="683529"/>
            <a:ext cx="5277333" cy="1665873"/>
          </a:xfrm>
        </p:spPr>
        <p:txBody>
          <a:bodyPr>
            <a:normAutofit/>
          </a:bodyPr>
          <a:lstStyle/>
          <a:p>
            <a:pPr>
              <a:lnSpc>
                <a:spcPct val="90000"/>
              </a:lnSpc>
            </a:pPr>
            <a:r>
              <a:rPr lang="en-US" sz="3600" dirty="0">
                <a:solidFill>
                  <a:srgbClr val="FF0000"/>
                </a:solidFill>
              </a:rPr>
              <a:t>ENGAGE MORE RIDERS</a:t>
            </a:r>
            <a:br>
              <a:rPr lang="en-US" sz="2800" dirty="0"/>
            </a:br>
            <a:r>
              <a:rPr lang="en-US" sz="2800" dirty="0"/>
              <a:t>GET THEM ON TRAIL &amp; </a:t>
            </a:r>
            <a:br>
              <a:rPr lang="en-US" sz="2800" dirty="0"/>
            </a:br>
            <a:r>
              <a:rPr lang="en-US" sz="2800" dirty="0"/>
              <a:t>THEY’LL COME BACK!</a:t>
            </a:r>
          </a:p>
        </p:txBody>
      </p:sp>
      <p:sp>
        <p:nvSpPr>
          <p:cNvPr id="5" name="Slide Number Placeholder 4">
            <a:extLst>
              <a:ext uri="{FF2B5EF4-FFF2-40B4-BE49-F238E27FC236}">
                <a16:creationId xmlns:a16="http://schemas.microsoft.com/office/drawing/2014/main" id="{D8C9C223-5C51-4C54-B3B3-28C9F3AB1F61}"/>
              </a:ext>
            </a:extLst>
          </p:cNvPr>
          <p:cNvSpPr>
            <a:spLocks noGrp="1"/>
          </p:cNvSpPr>
          <p:nvPr>
            <p:ph type="sldNum" sz="quarter" idx="12"/>
          </p:nvPr>
        </p:nvSpPr>
        <p:spPr>
          <a:xfrm>
            <a:off x="801098" y="5717588"/>
            <a:ext cx="548640" cy="548640"/>
          </a:xfrm>
          <a:prstGeom prst="ellipse">
            <a:avLst/>
          </a:prstGeom>
          <a:solidFill>
            <a:srgbClr val="702240"/>
          </a:solidFill>
        </p:spPr>
        <p:txBody>
          <a:bodyPr anchor="ctr">
            <a:normAutofit/>
          </a:bodyPr>
          <a:lstStyle/>
          <a:p>
            <a:pPr algn="ctr">
              <a:spcAft>
                <a:spcPts val="600"/>
              </a:spcAft>
            </a:pPr>
            <a:fld id="{D5CA73B8-5510-4809-89C7-6525503BD0F7}" type="slidenum">
              <a:rPr lang="en-US" sz="1500">
                <a:solidFill>
                  <a:srgbClr val="FFFFFF"/>
                </a:solidFill>
              </a:rPr>
              <a:pPr algn="ctr">
                <a:spcAft>
                  <a:spcPts val="600"/>
                </a:spcAft>
              </a:pPr>
              <a:t>5</a:t>
            </a:fld>
            <a:endParaRPr lang="en-US" sz="1500">
              <a:solidFill>
                <a:srgbClr val="FFFFFF"/>
              </a:solidFill>
            </a:endParaRPr>
          </a:p>
        </p:txBody>
      </p:sp>
      <p:sp>
        <p:nvSpPr>
          <p:cNvPr id="4" name="Date Placeholder 3">
            <a:extLst>
              <a:ext uri="{FF2B5EF4-FFF2-40B4-BE49-F238E27FC236}">
                <a16:creationId xmlns:a16="http://schemas.microsoft.com/office/drawing/2014/main" id="{224D3775-D1D2-46B6-8CCB-150919ED907E}"/>
              </a:ext>
            </a:extLst>
          </p:cNvPr>
          <p:cNvSpPr>
            <a:spLocks noGrp="1"/>
          </p:cNvSpPr>
          <p:nvPr>
            <p:ph type="dt" sz="half" idx="10"/>
          </p:nvPr>
        </p:nvSpPr>
        <p:spPr>
          <a:xfrm>
            <a:off x="1589677" y="5809346"/>
            <a:ext cx="4174853" cy="365125"/>
          </a:xfrm>
        </p:spPr>
        <p:txBody>
          <a:bodyPr anchor="ctr">
            <a:normAutofit/>
          </a:bodyPr>
          <a:lstStyle/>
          <a:p>
            <a:pPr>
              <a:spcAft>
                <a:spcPts val="600"/>
              </a:spcAft>
            </a:pPr>
            <a:fld id="{DC9CEA94-788A-4ECC-9975-3564A1A3CD3B}" type="datetime1">
              <a:rPr lang="en-US">
                <a:solidFill>
                  <a:schemeClr val="tx1">
                    <a:alpha val="80000"/>
                  </a:schemeClr>
                </a:solidFill>
              </a:rPr>
              <a:pPr>
                <a:spcAft>
                  <a:spcPts val="600"/>
                </a:spcAft>
              </a:pPr>
              <a:t>11/4/2018</a:t>
            </a:fld>
            <a:endParaRPr lang="en-US" dirty="0">
              <a:solidFill>
                <a:schemeClr val="tx1">
                  <a:alpha val="80000"/>
                </a:schemeClr>
              </a:solidFill>
            </a:endParaRPr>
          </a:p>
        </p:txBody>
      </p:sp>
      <p:sp>
        <p:nvSpPr>
          <p:cNvPr id="16" name="Freeform: Shape 15">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38D05B-7EE8-41AD-AD50-EE0CF7319C31}"/>
              </a:ext>
            </a:extLst>
          </p:cNvPr>
          <p:cNvPicPr>
            <a:picLocks noChangeAspect="1"/>
          </p:cNvPicPr>
          <p:nvPr/>
        </p:nvPicPr>
        <p:blipFill rotWithShape="1">
          <a:blip r:embed="rId2"/>
          <a:srcRect r="-4" b="24790"/>
          <a:stretch/>
        </p:blipFill>
        <p:spPr>
          <a:xfrm>
            <a:off x="6355999"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3" name="Content Placeholder 2">
            <a:extLst>
              <a:ext uri="{FF2B5EF4-FFF2-40B4-BE49-F238E27FC236}">
                <a16:creationId xmlns:a16="http://schemas.microsoft.com/office/drawing/2014/main" id="{8F65FF02-7595-4210-AC0C-58A971BC5B3A}"/>
              </a:ext>
            </a:extLst>
          </p:cNvPr>
          <p:cNvSpPr>
            <a:spLocks noGrp="1"/>
          </p:cNvSpPr>
          <p:nvPr>
            <p:ph idx="1"/>
          </p:nvPr>
        </p:nvSpPr>
        <p:spPr>
          <a:xfrm>
            <a:off x="663878" y="2442653"/>
            <a:ext cx="7365305" cy="3181684"/>
          </a:xfrm>
        </p:spPr>
        <p:txBody>
          <a:bodyPr anchor="t">
            <a:normAutofit/>
          </a:bodyPr>
          <a:lstStyle/>
          <a:p>
            <a:r>
              <a:rPr lang="en-US" sz="2800" dirty="0"/>
              <a:t>YOUTH &amp; FAMILIES      – affordable family time</a:t>
            </a:r>
          </a:p>
          <a:p>
            <a:r>
              <a:rPr lang="en-US" sz="2800" dirty="0"/>
              <a:t>LEISURE RIDERS            – reason to ride</a:t>
            </a:r>
          </a:p>
          <a:p>
            <a:r>
              <a:rPr lang="en-US" sz="2800" dirty="0"/>
              <a:t>CASUAL COMPETITOR – improving partnership</a:t>
            </a:r>
          </a:p>
          <a:p>
            <a:r>
              <a:rPr lang="en-US" sz="2800" dirty="0"/>
              <a:t>PERFORMANCE RIDER – let them be a horse</a:t>
            </a:r>
          </a:p>
          <a:p>
            <a:r>
              <a:rPr lang="en-US" sz="2800" dirty="0"/>
              <a:t>BREED ASSOCIATIONS – added recognition</a:t>
            </a:r>
          </a:p>
        </p:txBody>
      </p:sp>
      <p:sp>
        <p:nvSpPr>
          <p:cNvPr id="18" name="Freeform: Shape 17">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D884012-6139-4B06-9CAA-139572B1DB52}"/>
              </a:ext>
            </a:extLst>
          </p:cNvPr>
          <p:cNvPicPr>
            <a:picLocks noChangeAspect="1"/>
          </p:cNvPicPr>
          <p:nvPr/>
        </p:nvPicPr>
        <p:blipFill rotWithShape="1">
          <a:blip r:embed="rId3"/>
          <a:srcRect r="1000" b="-1"/>
          <a:stretch/>
        </p:blipFill>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spTree>
    <p:extLst>
      <p:ext uri="{BB962C8B-B14F-4D97-AF65-F5344CB8AC3E}">
        <p14:creationId xmlns:p14="http://schemas.microsoft.com/office/powerpoint/2010/main" val="6890287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nSpc>
                <a:spcPct val="90000"/>
              </a:lnSpc>
            </a:pPr>
            <a:r>
              <a:rPr lang="en-US" dirty="0"/>
              <a:t>MAKE TRAIL RIDING COMPELLING</a:t>
            </a:r>
          </a:p>
        </p:txBody>
      </p:sp>
      <p:sp>
        <p:nvSpPr>
          <p:cNvPr id="3" name="Content Placeholder 2"/>
          <p:cNvSpPr>
            <a:spLocks noGrp="1"/>
          </p:cNvSpPr>
          <p:nvPr>
            <p:ph idx="1"/>
          </p:nvPr>
        </p:nvSpPr>
        <p:spPr>
          <a:xfrm>
            <a:off x="838200" y="2015406"/>
            <a:ext cx="5097779" cy="4065986"/>
          </a:xfrm>
        </p:spPr>
        <p:txBody>
          <a:bodyPr anchor="t">
            <a:normAutofit/>
          </a:bodyPr>
          <a:lstStyle/>
          <a:p>
            <a:pPr lvl="1">
              <a:buFont typeface="Arial" panose="020B0604020202020204" pitchFamily="34" charset="0"/>
              <a:buChar char="•"/>
            </a:pPr>
            <a:r>
              <a:rPr lang="en-US" sz="2000" dirty="0">
                <a:solidFill>
                  <a:srgbClr val="FFFFFF"/>
                </a:solidFill>
              </a:rPr>
              <a:t>SENSE OF SAFETY: A safe and supported opportunity to ride new locations</a:t>
            </a:r>
          </a:p>
          <a:p>
            <a:pPr lvl="1">
              <a:buFont typeface="Arial" panose="020B0604020202020204" pitchFamily="34" charset="0"/>
              <a:buChar char="•"/>
            </a:pPr>
            <a:r>
              <a:rPr lang="en-US" sz="2000" dirty="0">
                <a:solidFill>
                  <a:srgbClr val="FFFFFF"/>
                </a:solidFill>
              </a:rPr>
              <a:t>SOCIAL:  Ride with friends and friends you’ve yet to meet</a:t>
            </a:r>
          </a:p>
          <a:p>
            <a:pPr lvl="1">
              <a:buFont typeface="Arial" panose="020B0604020202020204" pitchFamily="34" charset="0"/>
              <a:buChar char="•"/>
            </a:pPr>
            <a:r>
              <a:rPr lang="en-US" sz="2000" dirty="0">
                <a:solidFill>
                  <a:srgbClr val="FFFFFF"/>
                </a:solidFill>
              </a:rPr>
              <a:t>WELCOMING AND AFFORDABLE: A family friendly event that everyone can enjoy, ages 7+! </a:t>
            </a:r>
          </a:p>
          <a:p>
            <a:pPr lvl="1">
              <a:buFont typeface="Arial" panose="020B0604020202020204" pitchFamily="34" charset="0"/>
              <a:buChar char="•"/>
            </a:pPr>
            <a:r>
              <a:rPr lang="en-US" sz="2000" dirty="0">
                <a:solidFill>
                  <a:srgbClr val="FFFFFF"/>
                </a:solidFill>
              </a:rPr>
              <a:t>NO PRESSURE: Riders customize their  event experience!   No competitive experience necessary.  Relaxed and FUN!</a:t>
            </a:r>
          </a:p>
          <a:p>
            <a:pPr marL="0" indent="0">
              <a:buNone/>
            </a:pPr>
            <a:endParaRPr lang="en-US" sz="2000" dirty="0">
              <a:solidFill>
                <a:srgbClr val="FFFFFF"/>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1" y="4768190"/>
            <a:ext cx="5116410" cy="780252"/>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9" name="Slide Number Placeholder 8"/>
          <p:cNvSpPr>
            <a:spLocks noGrp="1"/>
          </p:cNvSpPr>
          <p:nvPr>
            <p:ph type="sldNum" sz="quarter" idx="12"/>
          </p:nvPr>
        </p:nvSpPr>
        <p:spPr>
          <a:xfrm>
            <a:off x="9974178" y="6356350"/>
            <a:ext cx="1379621" cy="365125"/>
          </a:xfrm>
        </p:spPr>
        <p:txBody>
          <a:bodyPr anchor="ctr">
            <a:normAutofit/>
          </a:bodyPr>
          <a:lstStyle/>
          <a:p>
            <a:pPr>
              <a:spcAft>
                <a:spcPts val="600"/>
              </a:spcAft>
            </a:pPr>
            <a:fld id="{D57F1E4F-1CFF-5643-939E-02111984F565}" type="slidenum">
              <a:rPr lang="en-US">
                <a:solidFill>
                  <a:schemeClr val="tx1">
                    <a:lumMod val="75000"/>
                    <a:lumOff val="25000"/>
                  </a:schemeClr>
                </a:solidFill>
              </a:rPr>
              <a:pPr>
                <a:spcAft>
                  <a:spcPts val="600"/>
                </a:spcAft>
              </a:pPr>
              <a:t>6</a:t>
            </a:fld>
            <a:endParaRPr lang="en-US">
              <a:solidFill>
                <a:schemeClr val="tx1">
                  <a:lumMod val="75000"/>
                  <a:lumOff val="25000"/>
                </a:schemeClr>
              </a:solidFill>
            </a:endParaRPr>
          </a:p>
        </p:txBody>
      </p:sp>
    </p:spTree>
    <p:extLst>
      <p:ext uri="{BB962C8B-B14F-4D97-AF65-F5344CB8AC3E}">
        <p14:creationId xmlns:p14="http://schemas.microsoft.com/office/powerpoint/2010/main" val="408252874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432045" y="2027552"/>
            <a:ext cx="4805996" cy="310715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400" dirty="0">
                <a:solidFill>
                  <a:srgbClr val="000000"/>
                </a:solidFill>
                <a:latin typeface="+mj-lt"/>
                <a:ea typeface="+mj-ea"/>
                <a:cs typeface="+mj-cs"/>
              </a:rPr>
              <a:t>SAMPLE </a:t>
            </a:r>
          </a:p>
          <a:p>
            <a:pPr defTabSz="914400">
              <a:lnSpc>
                <a:spcPct val="90000"/>
              </a:lnSpc>
              <a:spcBef>
                <a:spcPct val="0"/>
              </a:spcBef>
              <a:spcAft>
                <a:spcPts val="600"/>
              </a:spcAft>
            </a:pPr>
            <a:r>
              <a:rPr lang="en-US" sz="3400" dirty="0">
                <a:solidFill>
                  <a:srgbClr val="000000"/>
                </a:solidFill>
                <a:latin typeface="+mj-lt"/>
                <a:ea typeface="+mj-ea"/>
                <a:cs typeface="+mj-cs"/>
              </a:rPr>
              <a:t>OBSTACLE   SHEET</a:t>
            </a:r>
          </a:p>
          <a:p>
            <a:pPr defTabSz="914400">
              <a:lnSpc>
                <a:spcPct val="90000"/>
              </a:lnSpc>
              <a:spcBef>
                <a:spcPct val="0"/>
              </a:spcBef>
              <a:spcAft>
                <a:spcPts val="600"/>
              </a:spcAft>
            </a:pPr>
            <a:endParaRPr lang="en-US" sz="2400" i="1" dirty="0">
              <a:solidFill>
                <a:srgbClr val="FF0000"/>
              </a:solidFill>
              <a:latin typeface="+mj-lt"/>
              <a:ea typeface="+mj-ea"/>
              <a:cs typeface="+mj-cs"/>
            </a:endParaRPr>
          </a:p>
          <a:p>
            <a:pPr defTabSz="914400">
              <a:lnSpc>
                <a:spcPct val="90000"/>
              </a:lnSpc>
              <a:spcBef>
                <a:spcPct val="0"/>
              </a:spcBef>
              <a:spcAft>
                <a:spcPts val="600"/>
              </a:spcAft>
            </a:pPr>
            <a:r>
              <a:rPr lang="en-US" sz="2400" i="1" dirty="0">
                <a:solidFill>
                  <a:srgbClr val="FF0000"/>
                </a:solidFill>
                <a:latin typeface="+mj-lt"/>
                <a:ea typeface="+mj-ea"/>
                <a:cs typeface="+mj-cs"/>
              </a:rPr>
              <a:t>RIDERS CHOOSE DIFFFICULTY LEVEL AT EACH OBSTACLE</a:t>
            </a: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a:alphaModFix/>
            <a:extLst>
              <a:ext uri="{28A0092B-C50C-407E-A947-70E740481C1C}">
                <a14:useLocalDpi xmlns:a14="http://schemas.microsoft.com/office/drawing/2010/main" val="0"/>
              </a:ext>
            </a:extLst>
          </a:blip>
          <a:srcRect r="1" b="11106"/>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10" name="Slide Number Placeholder 9"/>
          <p:cNvSpPr>
            <a:spLocks noGrp="1"/>
          </p:cNvSpPr>
          <p:nvPr>
            <p:ph type="sldNum" sz="quarter" idx="12"/>
          </p:nvPr>
        </p:nvSpPr>
        <p:spPr>
          <a:xfrm>
            <a:off x="10825930" y="6223702"/>
            <a:ext cx="570728" cy="314067"/>
          </a:xfrm>
        </p:spPr>
        <p:txBody>
          <a:bodyPr vert="horz" lIns="91440" tIns="45720" rIns="91440" bIns="45720" rtlCol="0" anchor="ctr">
            <a:normAutofit/>
          </a:bodyPr>
          <a:lstStyle/>
          <a:p>
            <a:pPr defTabSz="914400">
              <a:spcAft>
                <a:spcPts val="600"/>
              </a:spcAft>
              <a:defRPr/>
            </a:pPr>
            <a:fld id="{D57F1E4F-1CFF-5643-939E-02111984F565}" type="slidenum">
              <a:rPr lang="en-US" sz="1100">
                <a:solidFill>
                  <a:srgbClr val="898989"/>
                </a:solidFill>
                <a:latin typeface="Calibri" panose="020F0502020204030204"/>
              </a:rPr>
              <a:pPr defTabSz="914400">
                <a:spcAft>
                  <a:spcPts val="600"/>
                </a:spcAft>
                <a:defRPr/>
              </a:pPr>
              <a:t>7</a:t>
            </a:fld>
            <a:endParaRPr lang="en-US" sz="1100">
              <a:solidFill>
                <a:srgbClr val="898989"/>
              </a:solidFill>
              <a:latin typeface="Calibri" panose="020F0502020204030204"/>
            </a:endParaRPr>
          </a:p>
        </p:txBody>
      </p:sp>
    </p:spTree>
    <p:extLst>
      <p:ext uri="{BB962C8B-B14F-4D97-AF65-F5344CB8AC3E}">
        <p14:creationId xmlns:p14="http://schemas.microsoft.com/office/powerpoint/2010/main" val="118461311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24A755-5023-47D1-869E-93D06901EAC4}"/>
              </a:ext>
            </a:extLst>
          </p:cNvPr>
          <p:cNvSpPr>
            <a:spLocks noGrp="1"/>
          </p:cNvSpPr>
          <p:nvPr>
            <p:ph type="title"/>
          </p:nvPr>
        </p:nvSpPr>
        <p:spPr/>
        <p:txBody>
          <a:bodyPr/>
          <a:lstStyle/>
          <a:p>
            <a:r>
              <a:rPr lang="en-US" dirty="0"/>
              <a:t>LIFETIME AWARDS – RIDE FOR A REASON</a:t>
            </a:r>
          </a:p>
        </p:txBody>
      </p:sp>
      <p:sp>
        <p:nvSpPr>
          <p:cNvPr id="2" name="Date Placeholder 1">
            <a:extLst>
              <a:ext uri="{FF2B5EF4-FFF2-40B4-BE49-F238E27FC236}">
                <a16:creationId xmlns:a16="http://schemas.microsoft.com/office/drawing/2014/main" id="{B4D8F216-0E3C-493A-B29C-58373146D4E0}"/>
              </a:ext>
            </a:extLst>
          </p:cNvPr>
          <p:cNvSpPr>
            <a:spLocks noGrp="1"/>
          </p:cNvSpPr>
          <p:nvPr>
            <p:ph type="dt" sz="half" idx="10"/>
          </p:nvPr>
        </p:nvSpPr>
        <p:spPr/>
        <p:txBody>
          <a:bodyPr/>
          <a:lstStyle/>
          <a:p>
            <a:r>
              <a:rPr lang="en-US"/>
              <a:t>3/17/2016</a:t>
            </a:r>
            <a:endParaRPr lang="en-US" dirty="0"/>
          </a:p>
        </p:txBody>
      </p:sp>
      <p:sp>
        <p:nvSpPr>
          <p:cNvPr id="3" name="Slide Number Placeholder 2">
            <a:extLst>
              <a:ext uri="{FF2B5EF4-FFF2-40B4-BE49-F238E27FC236}">
                <a16:creationId xmlns:a16="http://schemas.microsoft.com/office/drawing/2014/main" id="{6C53A9C7-3852-42AA-8FBD-A2F86B8EB4D0}"/>
              </a:ext>
            </a:extLst>
          </p:cNvPr>
          <p:cNvSpPr>
            <a:spLocks noGrp="1"/>
          </p:cNvSpPr>
          <p:nvPr>
            <p:ph type="sldNum" sz="quarter" idx="12"/>
          </p:nvPr>
        </p:nvSpPr>
        <p:spPr/>
        <p:txBody>
          <a:bodyPr/>
          <a:lstStyle/>
          <a:p>
            <a:fld id="{D57F1E4F-1CFF-5643-939E-02111984F565}" type="slidenum">
              <a:rPr lang="en-US" smtClean="0"/>
              <a:t>8</a:t>
            </a:fld>
            <a:endParaRPr lang="en-US" dirty="0"/>
          </a:p>
        </p:txBody>
      </p:sp>
      <p:pic>
        <p:nvPicPr>
          <p:cNvPr id="6148" name="Picture 4" descr="No automatic alt text available.">
            <a:extLst>
              <a:ext uri="{FF2B5EF4-FFF2-40B4-BE49-F238E27FC236}">
                <a16:creationId xmlns:a16="http://schemas.microsoft.com/office/drawing/2014/main" id="{207650F2-E1EE-4CEB-B466-77F53600F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95388"/>
            <a:ext cx="60960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3D8B3A-16F7-45FE-A88E-06E1731E1E19}"/>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a:solidFill>
                  <a:srgbClr val="FFFFFF"/>
                </a:solidFill>
                <a:latin typeface="+mj-lt"/>
                <a:ea typeface="+mj-ea"/>
                <a:cs typeface="+mj-cs"/>
              </a:rPr>
              <a:t>MORE REASONS TO RIDE</a:t>
            </a:r>
          </a:p>
        </p:txBody>
      </p:sp>
      <p:pic>
        <p:nvPicPr>
          <p:cNvPr id="7" name="Picture 6">
            <a:extLst>
              <a:ext uri="{FF2B5EF4-FFF2-40B4-BE49-F238E27FC236}">
                <a16:creationId xmlns:a16="http://schemas.microsoft.com/office/drawing/2014/main" id="{A0A27E17-A85F-4E87-B5CC-C87DF6A0141F}"/>
              </a:ext>
            </a:extLst>
          </p:cNvPr>
          <p:cNvPicPr>
            <a:picLocks noChangeAspect="1"/>
          </p:cNvPicPr>
          <p:nvPr/>
        </p:nvPicPr>
        <p:blipFill>
          <a:blip r:embed="rId2"/>
          <a:stretch>
            <a:fillRect/>
          </a:stretch>
        </p:blipFill>
        <p:spPr>
          <a:xfrm>
            <a:off x="320040" y="815467"/>
            <a:ext cx="3425609" cy="2982164"/>
          </a:xfrm>
          <a:prstGeom prst="rect">
            <a:avLst/>
          </a:prstGeom>
        </p:spPr>
      </p:pic>
      <p:cxnSp>
        <p:nvCxnSpPr>
          <p:cNvPr id="16" name="Straight Connector 1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EBC49B8-D671-436C-9CB8-5176BA7B0081}"/>
              </a:ext>
            </a:extLst>
          </p:cNvPr>
          <p:cNvPicPr>
            <a:picLocks noChangeAspect="1"/>
          </p:cNvPicPr>
          <p:nvPr/>
        </p:nvPicPr>
        <p:blipFill>
          <a:blip r:embed="rId3"/>
          <a:stretch>
            <a:fillRect/>
          </a:stretch>
        </p:blipFill>
        <p:spPr>
          <a:xfrm>
            <a:off x="8449725" y="767808"/>
            <a:ext cx="3423916" cy="3122111"/>
          </a:xfrm>
          <a:prstGeom prst="rect">
            <a:avLst/>
          </a:prstGeom>
        </p:spPr>
      </p:pic>
      <p:cxnSp>
        <p:nvCxnSpPr>
          <p:cNvPr id="18" name="Straight Connector 1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DC2E024-559B-437B-886C-FAF32C8811FF}"/>
              </a:ext>
            </a:extLst>
          </p:cNvPr>
          <p:cNvSpPr>
            <a:spLocks noGrp="1"/>
          </p:cNvSpPr>
          <p:nvPr>
            <p:ph type="dt" sz="half" idx="10"/>
          </p:nvPr>
        </p:nvSpPr>
        <p:spPr>
          <a:xfrm>
            <a:off x="838200" y="6522430"/>
            <a:ext cx="2743200" cy="347472"/>
          </a:xfrm>
        </p:spPr>
        <p:txBody>
          <a:bodyPr vert="horz" lIns="91440" tIns="45720" rIns="91440" bIns="45720" rtlCol="0" anchor="ctr">
            <a:normAutofit/>
          </a:bodyPr>
          <a:lstStyle/>
          <a:p>
            <a:pPr defTabSz="914400">
              <a:spcAft>
                <a:spcPts val="600"/>
              </a:spcAft>
            </a:pPr>
            <a:r>
              <a:rPr lang="en-US"/>
              <a:t>3/17/2016</a:t>
            </a:r>
          </a:p>
        </p:txBody>
      </p:sp>
      <p:sp>
        <p:nvSpPr>
          <p:cNvPr id="3" name="Slide Number Placeholder 2">
            <a:extLst>
              <a:ext uri="{FF2B5EF4-FFF2-40B4-BE49-F238E27FC236}">
                <a16:creationId xmlns:a16="http://schemas.microsoft.com/office/drawing/2014/main" id="{36CE37F2-529F-4BC9-A88D-1DEE300A382D}"/>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D57F1E4F-1CFF-5643-939E-02111984F565}" type="slidenum">
              <a:rPr lang="en-US" smtClean="0"/>
              <a:pPr defTabSz="914400">
                <a:spcAft>
                  <a:spcPts val="600"/>
                </a:spcAft>
              </a:pPr>
              <a:t>9</a:t>
            </a:fld>
            <a:endParaRPr lang="en-US"/>
          </a:p>
        </p:txBody>
      </p:sp>
      <p:pic>
        <p:nvPicPr>
          <p:cNvPr id="7170" name="Picture 2" descr="https://scontent.fphx1-2.fna.fbcdn.net/v/t1.0-9/38810947_1835319603203016_6903481216113049600_n.jpg?_nc_cat=108&amp;_nc_ht=scontent.fphx1-2.fna&amp;oh=e1d21e236e202c8779076bc4bcb70a4f&amp;oe=5C840A80">
            <a:extLst>
              <a:ext uri="{FF2B5EF4-FFF2-40B4-BE49-F238E27FC236}">
                <a16:creationId xmlns:a16="http://schemas.microsoft.com/office/drawing/2014/main" id="{3D98B3DB-B2B2-4DD6-8EFB-28CEA7133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955" y="380198"/>
            <a:ext cx="3225180" cy="416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5005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553</Words>
  <Application>Microsoft Office PowerPoint</Application>
  <PresentationFormat>Widescreen</PresentationFormat>
  <Paragraphs>119</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Equine Trail Sports  PARTNERS IN TRAIL ADVOCACY</vt:lpstr>
      <vt:lpstr>PowerPoint Presentation</vt:lpstr>
      <vt:lpstr>EQUINE TRAIL SPORTS  USING TRAILS</vt:lpstr>
      <vt:lpstr>ENGAGE MORE RIDERS GET THEM ON TRAIL &amp;  THEY’LL COME BACK!</vt:lpstr>
      <vt:lpstr>MAKE TRAIL RIDING COMPELLING</vt:lpstr>
      <vt:lpstr>PowerPoint Presentation</vt:lpstr>
      <vt:lpstr>LIFETIME AWARDS – RIDE FOR A REASON</vt:lpstr>
      <vt:lpstr>PowerPoint Presentation</vt:lpstr>
      <vt:lpstr>PowerPoint Presentation</vt:lpstr>
      <vt:lpstr>PowerPoint Presentation</vt:lpstr>
      <vt:lpstr>EXPOS 2019</vt:lpstr>
      <vt:lpstr>EQUINE TRAIL SPORTS CAN HELP WITH GOALS </vt:lpstr>
      <vt:lpstr>PowerPoint Presentation</vt:lpstr>
      <vt:lpstr>PowerPoint Presentation</vt:lpstr>
      <vt:lpstr>PowerPoint Presentation</vt:lpstr>
      <vt:lpstr>OUR MANAGEMENT TOOLS </vt:lpstr>
      <vt:lpstr>PowerPoint Presentation</vt:lpstr>
      <vt:lpstr>SCORING </vt:lpstr>
      <vt:lpstr>PowerPoint Presentation</vt:lpstr>
      <vt:lpstr>HELP US HELP YOU Arizona Example</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Carson</dc:creator>
  <cp:lastModifiedBy>Holly Carson</cp:lastModifiedBy>
  <cp:revision>10</cp:revision>
  <dcterms:created xsi:type="dcterms:W3CDTF">2018-11-04T05:37:22Z</dcterms:created>
  <dcterms:modified xsi:type="dcterms:W3CDTF">2018-11-04T14:54:31Z</dcterms:modified>
</cp:coreProperties>
</file>